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006" r:id="rId1"/>
    <p:sldMasterId id="2147485304" r:id="rId2"/>
    <p:sldMasterId id="2147485315" r:id="rId3"/>
    <p:sldMasterId id="2147485330" r:id="rId4"/>
    <p:sldMasterId id="2147485356" r:id="rId5"/>
  </p:sldMasterIdLst>
  <p:notesMasterIdLst>
    <p:notesMasterId r:id="rId46"/>
  </p:notesMasterIdLst>
  <p:handoutMasterIdLst>
    <p:handoutMasterId r:id="rId47"/>
  </p:handoutMasterIdLst>
  <p:sldIdLst>
    <p:sldId id="1148" r:id="rId6"/>
    <p:sldId id="1097" r:id="rId7"/>
    <p:sldId id="1161" r:id="rId8"/>
    <p:sldId id="1150" r:id="rId9"/>
    <p:sldId id="1164" r:id="rId10"/>
    <p:sldId id="1193" r:id="rId11"/>
    <p:sldId id="282" r:id="rId12"/>
    <p:sldId id="1194" r:id="rId13"/>
    <p:sldId id="1162" r:id="rId14"/>
    <p:sldId id="256" r:id="rId15"/>
    <p:sldId id="1196" r:id="rId16"/>
    <p:sldId id="390" r:id="rId17"/>
    <p:sldId id="403" r:id="rId18"/>
    <p:sldId id="404" r:id="rId19"/>
    <p:sldId id="405" r:id="rId20"/>
    <p:sldId id="406" r:id="rId21"/>
    <p:sldId id="1195" r:id="rId22"/>
    <p:sldId id="1167" r:id="rId23"/>
    <p:sldId id="1168" r:id="rId24"/>
    <p:sldId id="1169" r:id="rId25"/>
    <p:sldId id="1170" r:id="rId26"/>
    <p:sldId id="1171" r:id="rId27"/>
    <p:sldId id="1172" r:id="rId28"/>
    <p:sldId id="1182" r:id="rId29"/>
    <p:sldId id="1173" r:id="rId30"/>
    <p:sldId id="1174" r:id="rId31"/>
    <p:sldId id="1175" r:id="rId32"/>
    <p:sldId id="1176" r:id="rId33"/>
    <p:sldId id="1177" r:id="rId34"/>
    <p:sldId id="1192" r:id="rId35"/>
    <p:sldId id="1178" r:id="rId36"/>
    <p:sldId id="1179" r:id="rId37"/>
    <p:sldId id="1180" r:id="rId38"/>
    <p:sldId id="1181" r:id="rId39"/>
    <p:sldId id="1183" r:id="rId40"/>
    <p:sldId id="1184" r:id="rId41"/>
    <p:sldId id="1190" r:id="rId42"/>
    <p:sldId id="1186" r:id="rId43"/>
    <p:sldId id="1187" r:id="rId44"/>
    <p:sldId id="1197" r:id="rId45"/>
  </p:sldIdLst>
  <p:sldSz cx="12192000" cy="6858000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66"/>
    <a:srgbClr val="CC9900"/>
    <a:srgbClr val="336699"/>
    <a:srgbClr val="33CC33"/>
    <a:srgbClr val="66FF66"/>
    <a:srgbClr val="00FF00"/>
    <a:srgbClr val="76C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สไตล์สีอ่อน 2 - เน้น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สไตล์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สไตล์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สไตล์สีเข้ม 2 - เน้น 5/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สไตล์สีปานกลาง 3 - เน้น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5" autoAdjust="0"/>
    <p:restoredTop sz="94434" autoAdjust="0"/>
  </p:normalViewPr>
  <p:slideViewPr>
    <p:cSldViewPr snapToGrid="0">
      <p:cViewPr varScale="1">
        <p:scale>
          <a:sx n="60" d="100"/>
          <a:sy n="60" d="100"/>
        </p:scale>
        <p:origin x="9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tiya Klaimuang" userId="b1a6807f6d33a97d" providerId="LiveId" clId="{31E6A763-29E0-4685-AC2C-D59072364188}"/>
    <pc:docChg chg="undo custSel addSld modSld">
      <pc:chgData name="Nitiya Klaimuang" userId="b1a6807f6d33a97d" providerId="LiveId" clId="{31E6A763-29E0-4685-AC2C-D59072364188}" dt="2022-03-02T00:17:02.509" v="543" actId="1076"/>
      <pc:docMkLst>
        <pc:docMk/>
      </pc:docMkLst>
      <pc:sldChg chg="addSp delSp modSp mod">
        <pc:chgData name="Nitiya Klaimuang" userId="b1a6807f6d33a97d" providerId="LiveId" clId="{31E6A763-29E0-4685-AC2C-D59072364188}" dt="2022-03-01T12:26:05.300" v="276" actId="207"/>
        <pc:sldMkLst>
          <pc:docMk/>
          <pc:sldMk cId="915111262" sldId="256"/>
        </pc:sldMkLst>
        <pc:spChg chg="del">
          <ac:chgData name="Nitiya Klaimuang" userId="b1a6807f6d33a97d" providerId="LiveId" clId="{31E6A763-29E0-4685-AC2C-D59072364188}" dt="2022-03-01T12:16:15.532" v="117" actId="478"/>
          <ac:spMkLst>
            <pc:docMk/>
            <pc:sldMk cId="915111262" sldId="256"/>
            <ac:spMk id="73" creationId="{947380F3-1DF2-4C7D-9129-EAF654E41E3B}"/>
          </ac:spMkLst>
        </pc:spChg>
        <pc:spChg chg="mod ord">
          <ac:chgData name="Nitiya Klaimuang" userId="b1a6807f6d33a97d" providerId="LiveId" clId="{31E6A763-29E0-4685-AC2C-D59072364188}" dt="2022-03-01T12:26:05.300" v="276" actId="207"/>
          <ac:spMkLst>
            <pc:docMk/>
            <pc:sldMk cId="915111262" sldId="256"/>
            <ac:spMk id="89" creationId="{B91AA4A4-C448-465C-9C23-A261AC0EF1DA}"/>
          </ac:spMkLst>
        </pc:spChg>
        <pc:spChg chg="add mod">
          <ac:chgData name="Nitiya Klaimuang" userId="b1a6807f6d33a97d" providerId="LiveId" clId="{31E6A763-29E0-4685-AC2C-D59072364188}" dt="2022-03-01T12:24:47.706" v="257" actId="20577"/>
          <ac:spMkLst>
            <pc:docMk/>
            <pc:sldMk cId="915111262" sldId="256"/>
            <ac:spMk id="92" creationId="{F2C04D89-3D37-41A2-89A2-401646E255B4}"/>
          </ac:spMkLst>
        </pc:spChg>
        <pc:grpChg chg="mod">
          <ac:chgData name="Nitiya Klaimuang" userId="b1a6807f6d33a97d" providerId="LiveId" clId="{31E6A763-29E0-4685-AC2C-D59072364188}" dt="2022-03-01T12:24:52.167" v="259" actId="1076"/>
          <ac:grpSpMkLst>
            <pc:docMk/>
            <pc:sldMk cId="915111262" sldId="256"/>
            <ac:grpSpMk id="83" creationId="{12488DB3-58B3-43A7-BED6-BCCE52A997CA}"/>
          </ac:grpSpMkLst>
        </pc:grpChg>
        <pc:grpChg chg="mod">
          <ac:chgData name="Nitiya Klaimuang" userId="b1a6807f6d33a97d" providerId="LiveId" clId="{31E6A763-29E0-4685-AC2C-D59072364188}" dt="2022-03-01T12:25:50.495" v="274" actId="1076"/>
          <ac:grpSpMkLst>
            <pc:docMk/>
            <pc:sldMk cId="915111262" sldId="256"/>
            <ac:grpSpMk id="194" creationId="{BAA9FD59-ABCB-4B62-8CCB-CAD8DE7F6CB6}"/>
          </ac:grpSpMkLst>
        </pc:grpChg>
      </pc:sldChg>
      <pc:sldChg chg="addSp delSp modSp mod">
        <pc:chgData name="Nitiya Klaimuang" userId="b1a6807f6d33a97d" providerId="LiveId" clId="{31E6A763-29E0-4685-AC2C-D59072364188}" dt="2022-03-01T12:27:13.646" v="376" actId="20577"/>
        <pc:sldMkLst>
          <pc:docMk/>
          <pc:sldMk cId="309760792" sldId="390"/>
        </pc:sldMkLst>
        <pc:spChg chg="add del mod">
          <ac:chgData name="Nitiya Klaimuang" userId="b1a6807f6d33a97d" providerId="LiveId" clId="{31E6A763-29E0-4685-AC2C-D59072364188}" dt="2022-03-01T12:27:13.646" v="376" actId="20577"/>
          <ac:spMkLst>
            <pc:docMk/>
            <pc:sldMk cId="309760792" sldId="390"/>
            <ac:spMk id="61" creationId="{F8D88D5C-51F5-4E88-895C-14294B9B2789}"/>
          </ac:spMkLst>
        </pc:spChg>
        <pc:spChg chg="del mod">
          <ac:chgData name="Nitiya Klaimuang" userId="b1a6807f6d33a97d" providerId="LiveId" clId="{31E6A763-29E0-4685-AC2C-D59072364188}" dt="2022-03-01T12:25:07.766" v="262" actId="478"/>
          <ac:spMkLst>
            <pc:docMk/>
            <pc:sldMk cId="309760792" sldId="390"/>
            <ac:spMk id="65" creationId="{9A4A6E81-CC50-4ECC-8787-E4DF75E5F414}"/>
          </ac:spMkLst>
        </pc:spChg>
        <pc:spChg chg="add mod">
          <ac:chgData name="Nitiya Klaimuang" userId="b1a6807f6d33a97d" providerId="LiveId" clId="{31E6A763-29E0-4685-AC2C-D59072364188}" dt="2022-03-01T12:25:09.831" v="264"/>
          <ac:spMkLst>
            <pc:docMk/>
            <pc:sldMk cId="309760792" sldId="390"/>
            <ac:spMk id="71" creationId="{EF0C2A90-94B2-4042-B1D6-A7243C3DC462}"/>
          </ac:spMkLst>
        </pc:spChg>
        <pc:grpChg chg="del">
          <ac:chgData name="Nitiya Klaimuang" userId="b1a6807f6d33a97d" providerId="LiveId" clId="{31E6A763-29E0-4685-AC2C-D59072364188}" dt="2022-03-01T12:25:09.201" v="263" actId="478"/>
          <ac:grpSpMkLst>
            <pc:docMk/>
            <pc:sldMk cId="309760792" sldId="390"/>
            <ac:grpSpMk id="33" creationId="{5B6F1614-650D-46C7-AE93-B1969CBE29D1}"/>
          </ac:grpSpMkLst>
        </pc:grpChg>
        <pc:grpChg chg="add mod">
          <ac:chgData name="Nitiya Klaimuang" userId="b1a6807f6d33a97d" providerId="LiveId" clId="{31E6A763-29E0-4685-AC2C-D59072364188}" dt="2022-03-01T12:25:09.831" v="264"/>
          <ac:grpSpMkLst>
            <pc:docMk/>
            <pc:sldMk cId="309760792" sldId="390"/>
            <ac:grpSpMk id="66" creationId="{E1773320-A630-4C3A-A6B9-E8E6DD54CF86}"/>
          </ac:grpSpMkLst>
        </pc:grpChg>
        <pc:picChg chg="mod">
          <ac:chgData name="Nitiya Klaimuang" userId="b1a6807f6d33a97d" providerId="LiveId" clId="{31E6A763-29E0-4685-AC2C-D59072364188}" dt="2022-03-01T12:25:09.831" v="264"/>
          <ac:picMkLst>
            <pc:docMk/>
            <pc:sldMk cId="309760792" sldId="390"/>
            <ac:picMk id="68" creationId="{C13E81FF-FCC2-4667-9F43-BD0EE5C7254E}"/>
          </ac:picMkLst>
        </pc:picChg>
        <pc:picChg chg="mod">
          <ac:chgData name="Nitiya Klaimuang" userId="b1a6807f6d33a97d" providerId="LiveId" clId="{31E6A763-29E0-4685-AC2C-D59072364188}" dt="2022-03-01T12:25:09.831" v="264"/>
          <ac:picMkLst>
            <pc:docMk/>
            <pc:sldMk cId="309760792" sldId="390"/>
            <ac:picMk id="69" creationId="{E14E7990-0C22-4E0F-BA54-A511902BB232}"/>
          </ac:picMkLst>
        </pc:picChg>
        <pc:picChg chg="mod">
          <ac:chgData name="Nitiya Klaimuang" userId="b1a6807f6d33a97d" providerId="LiveId" clId="{31E6A763-29E0-4685-AC2C-D59072364188}" dt="2022-03-01T12:25:09.831" v="264"/>
          <ac:picMkLst>
            <pc:docMk/>
            <pc:sldMk cId="309760792" sldId="390"/>
            <ac:picMk id="70" creationId="{F1CB812C-21CD-48AC-AA5D-E13F965A9EFA}"/>
          </ac:picMkLst>
        </pc:picChg>
      </pc:sldChg>
      <pc:sldChg chg="modSp mod">
        <pc:chgData name="Nitiya Klaimuang" userId="b1a6807f6d33a97d" providerId="LiveId" clId="{31E6A763-29E0-4685-AC2C-D59072364188}" dt="2022-03-01T12:29:16.111" v="378" actId="14100"/>
        <pc:sldMkLst>
          <pc:docMk/>
          <pc:sldMk cId="585066913" sldId="403"/>
        </pc:sldMkLst>
        <pc:spChg chg="mod">
          <ac:chgData name="Nitiya Klaimuang" userId="b1a6807f6d33a97d" providerId="LiveId" clId="{31E6A763-29E0-4685-AC2C-D59072364188}" dt="2022-03-01T12:29:16.111" v="378" actId="14100"/>
          <ac:spMkLst>
            <pc:docMk/>
            <pc:sldMk cId="585066913" sldId="403"/>
            <ac:spMk id="11" creationId="{2C895A79-FE96-4913-9A91-3DD376B1F34A}"/>
          </ac:spMkLst>
        </pc:spChg>
      </pc:sldChg>
      <pc:sldChg chg="modSp mod">
        <pc:chgData name="Nitiya Klaimuang" userId="b1a6807f6d33a97d" providerId="LiveId" clId="{31E6A763-29E0-4685-AC2C-D59072364188}" dt="2022-03-01T12:29:29.959" v="380" actId="14100"/>
        <pc:sldMkLst>
          <pc:docMk/>
          <pc:sldMk cId="3348496945" sldId="404"/>
        </pc:sldMkLst>
        <pc:spChg chg="mod">
          <ac:chgData name="Nitiya Klaimuang" userId="b1a6807f6d33a97d" providerId="LiveId" clId="{31E6A763-29E0-4685-AC2C-D59072364188}" dt="2022-03-01T12:29:29.959" v="380" actId="14100"/>
          <ac:spMkLst>
            <pc:docMk/>
            <pc:sldMk cId="3348496945" sldId="404"/>
            <ac:spMk id="13" creationId="{B49C3B9A-BA38-4747-81CA-0DED04C19249}"/>
          </ac:spMkLst>
        </pc:spChg>
      </pc:sldChg>
      <pc:sldChg chg="modSp mod">
        <pc:chgData name="Nitiya Klaimuang" userId="b1a6807f6d33a97d" providerId="LiveId" clId="{31E6A763-29E0-4685-AC2C-D59072364188}" dt="2022-03-01T12:31:09.759" v="391" actId="14100"/>
        <pc:sldMkLst>
          <pc:docMk/>
          <pc:sldMk cId="952325305" sldId="405"/>
        </pc:sldMkLst>
        <pc:spChg chg="mod">
          <ac:chgData name="Nitiya Klaimuang" userId="b1a6807f6d33a97d" providerId="LiveId" clId="{31E6A763-29E0-4685-AC2C-D59072364188}" dt="2022-03-01T12:31:09.759" v="391" actId="14100"/>
          <ac:spMkLst>
            <pc:docMk/>
            <pc:sldMk cId="952325305" sldId="405"/>
            <ac:spMk id="13" creationId="{FBECA297-EF26-42D3-97EC-5B1F024EA8C1}"/>
          </ac:spMkLst>
        </pc:spChg>
      </pc:sldChg>
      <pc:sldChg chg="modSp mod">
        <pc:chgData name="Nitiya Klaimuang" userId="b1a6807f6d33a97d" providerId="LiveId" clId="{31E6A763-29E0-4685-AC2C-D59072364188}" dt="2022-03-01T12:31:01.831" v="389" actId="14100"/>
        <pc:sldMkLst>
          <pc:docMk/>
          <pc:sldMk cId="2704350110" sldId="406"/>
        </pc:sldMkLst>
        <pc:spChg chg="mod">
          <ac:chgData name="Nitiya Klaimuang" userId="b1a6807f6d33a97d" providerId="LiveId" clId="{31E6A763-29E0-4685-AC2C-D59072364188}" dt="2022-03-01T12:31:01.831" v="389" actId="14100"/>
          <ac:spMkLst>
            <pc:docMk/>
            <pc:sldMk cId="2704350110" sldId="406"/>
            <ac:spMk id="12" creationId="{616E1ABC-F064-49DA-8DF8-4F8ACC035929}"/>
          </ac:spMkLst>
        </pc:spChg>
        <pc:spChg chg="mod">
          <ac:chgData name="Nitiya Klaimuang" userId="b1a6807f6d33a97d" providerId="LiveId" clId="{31E6A763-29E0-4685-AC2C-D59072364188}" dt="2022-03-01T12:30:44.078" v="382" actId="1076"/>
          <ac:spMkLst>
            <pc:docMk/>
            <pc:sldMk cId="2704350110" sldId="406"/>
            <ac:spMk id="13" creationId="{F9E6B5B0-8CE7-44DA-B8BC-CA0C7AD75675}"/>
          </ac:spMkLst>
        </pc:spChg>
        <pc:grpChg chg="mod">
          <ac:chgData name="Nitiya Klaimuang" userId="b1a6807f6d33a97d" providerId="LiveId" clId="{31E6A763-29E0-4685-AC2C-D59072364188}" dt="2022-03-01T12:30:53.638" v="386" actId="1076"/>
          <ac:grpSpMkLst>
            <pc:docMk/>
            <pc:sldMk cId="2704350110" sldId="406"/>
            <ac:grpSpMk id="8" creationId="{42704DE2-F5C7-4D0F-A4A8-E71F41029908}"/>
          </ac:grpSpMkLst>
        </pc:grpChg>
        <pc:graphicFrameChg chg="mod modGraphic">
          <ac:chgData name="Nitiya Klaimuang" userId="b1a6807f6d33a97d" providerId="LiveId" clId="{31E6A763-29E0-4685-AC2C-D59072364188}" dt="2022-03-01T12:30:57.328" v="387" actId="1076"/>
          <ac:graphicFrameMkLst>
            <pc:docMk/>
            <pc:sldMk cId="2704350110" sldId="406"/>
            <ac:graphicFrameMk id="4" creationId="{BAAE5E82-94BE-4062-9336-D6A4FDEA3DB4}"/>
          </ac:graphicFrameMkLst>
        </pc:graphicFrameChg>
      </pc:sldChg>
      <pc:sldChg chg="modSp mod">
        <pc:chgData name="Nitiya Klaimuang" userId="b1a6807f6d33a97d" providerId="LiveId" clId="{31E6A763-29E0-4685-AC2C-D59072364188}" dt="2022-03-01T12:23:38.692" v="236" actId="1076"/>
        <pc:sldMkLst>
          <pc:docMk/>
          <pc:sldMk cId="240746130" sldId="1162"/>
        </pc:sldMkLst>
        <pc:spChg chg="mod">
          <ac:chgData name="Nitiya Klaimuang" userId="b1a6807f6d33a97d" providerId="LiveId" clId="{31E6A763-29E0-4685-AC2C-D59072364188}" dt="2022-03-01T12:23:38.692" v="236" actId="1076"/>
          <ac:spMkLst>
            <pc:docMk/>
            <pc:sldMk cId="240746130" sldId="1162"/>
            <ac:spMk id="20" creationId="{6B879A17-3CFC-43D8-8CE3-F66E2FE2BC07}"/>
          </ac:spMkLst>
        </pc:spChg>
        <pc:grpChg chg="mod">
          <ac:chgData name="Nitiya Klaimuang" userId="b1a6807f6d33a97d" providerId="LiveId" clId="{31E6A763-29E0-4685-AC2C-D59072364188}" dt="2022-03-01T12:23:38.692" v="236" actId="1076"/>
          <ac:grpSpMkLst>
            <pc:docMk/>
            <pc:sldMk cId="240746130" sldId="1162"/>
            <ac:grpSpMk id="33" creationId="{C9090B44-094F-41FB-BC29-245BD105C336}"/>
          </ac:grpSpMkLst>
        </pc:grpChg>
      </pc:sldChg>
      <pc:sldChg chg="modSp mod">
        <pc:chgData name="Nitiya Klaimuang" userId="b1a6807f6d33a97d" providerId="LiveId" clId="{31E6A763-29E0-4685-AC2C-D59072364188}" dt="2022-03-01T13:06:28.026" v="534" actId="1076"/>
        <pc:sldMkLst>
          <pc:docMk/>
          <pc:sldMk cId="0" sldId="1164"/>
        </pc:sldMkLst>
        <pc:spChg chg="mod">
          <ac:chgData name="Nitiya Klaimuang" userId="b1a6807f6d33a97d" providerId="LiveId" clId="{31E6A763-29E0-4685-AC2C-D59072364188}" dt="2022-03-01T13:06:28.026" v="534" actId="1076"/>
          <ac:spMkLst>
            <pc:docMk/>
            <pc:sldMk cId="0" sldId="1164"/>
            <ac:spMk id="8" creationId="{00000000-0000-0000-0000-000000000000}"/>
          </ac:spMkLst>
        </pc:spChg>
        <pc:spChg chg="mod">
          <ac:chgData name="Nitiya Klaimuang" userId="b1a6807f6d33a97d" providerId="LiveId" clId="{31E6A763-29E0-4685-AC2C-D59072364188}" dt="2022-03-01T13:05:27.696" v="522" actId="14100"/>
          <ac:spMkLst>
            <pc:docMk/>
            <pc:sldMk cId="0" sldId="1164"/>
            <ac:spMk id="15" creationId="{00000000-0000-0000-0000-000000000000}"/>
          </ac:spMkLst>
        </pc:spChg>
        <pc:spChg chg="mod">
          <ac:chgData name="Nitiya Klaimuang" userId="b1a6807f6d33a97d" providerId="LiveId" clId="{31E6A763-29E0-4685-AC2C-D59072364188}" dt="2022-03-01T13:05:31.918" v="524" actId="14100"/>
          <ac:spMkLst>
            <pc:docMk/>
            <pc:sldMk cId="0" sldId="1164"/>
            <ac:spMk id="16" creationId="{00000000-0000-0000-0000-000000000000}"/>
          </ac:spMkLst>
        </pc:spChg>
        <pc:spChg chg="mod">
          <ac:chgData name="Nitiya Klaimuang" userId="b1a6807f6d33a97d" providerId="LiveId" clId="{31E6A763-29E0-4685-AC2C-D59072364188}" dt="2022-03-01T13:05:13.278" v="519" actId="20577"/>
          <ac:spMkLst>
            <pc:docMk/>
            <pc:sldMk cId="0" sldId="1164"/>
            <ac:spMk id="18" creationId="{00000000-0000-0000-0000-000000000000}"/>
          </ac:spMkLst>
        </pc:spChg>
        <pc:spChg chg="mod">
          <ac:chgData name="Nitiya Klaimuang" userId="b1a6807f6d33a97d" providerId="LiveId" clId="{31E6A763-29E0-4685-AC2C-D59072364188}" dt="2022-03-01T13:06:28.026" v="534" actId="1076"/>
          <ac:spMkLst>
            <pc:docMk/>
            <pc:sldMk cId="0" sldId="1164"/>
            <ac:spMk id="36" creationId="{F90883AB-B6DC-478B-9A90-A592C6B86C83}"/>
          </ac:spMkLst>
        </pc:spChg>
        <pc:spChg chg="mod">
          <ac:chgData name="Nitiya Klaimuang" userId="b1a6807f6d33a97d" providerId="LiveId" clId="{31E6A763-29E0-4685-AC2C-D59072364188}" dt="2022-03-01T13:06:28.026" v="534" actId="1076"/>
          <ac:spMkLst>
            <pc:docMk/>
            <pc:sldMk cId="0" sldId="1164"/>
            <ac:spMk id="48" creationId="{58436286-8DF7-45DC-B43C-5A953ECBDEFD}"/>
          </ac:spMkLst>
        </pc:spChg>
        <pc:grpChg chg="mod">
          <ac:chgData name="Nitiya Klaimuang" userId="b1a6807f6d33a97d" providerId="LiveId" clId="{31E6A763-29E0-4685-AC2C-D59072364188}" dt="2022-03-01T13:06:28.026" v="534" actId="1076"/>
          <ac:grpSpMkLst>
            <pc:docMk/>
            <pc:sldMk cId="0" sldId="1164"/>
            <ac:grpSpMk id="36871" creationId="{00000000-0000-0000-0000-000000000000}"/>
          </ac:grpSpMkLst>
        </pc:grpChg>
        <pc:grpChg chg="mod">
          <ac:chgData name="Nitiya Klaimuang" userId="b1a6807f6d33a97d" providerId="LiveId" clId="{31E6A763-29E0-4685-AC2C-D59072364188}" dt="2022-03-01T13:06:28.026" v="534" actId="1076"/>
          <ac:grpSpMkLst>
            <pc:docMk/>
            <pc:sldMk cId="0" sldId="1164"/>
            <ac:grpSpMk id="36872" creationId="{00000000-0000-0000-0000-000000000000}"/>
          </ac:grpSpMkLst>
        </pc:grpChg>
        <pc:cxnChg chg="mod">
          <ac:chgData name="Nitiya Klaimuang" userId="b1a6807f6d33a97d" providerId="LiveId" clId="{31E6A763-29E0-4685-AC2C-D59072364188}" dt="2022-03-01T13:06:28.026" v="534" actId="1076"/>
          <ac:cxnSpMkLst>
            <pc:docMk/>
            <pc:sldMk cId="0" sldId="1164"/>
            <ac:cxnSpMk id="44" creationId="{B1E7A886-BA6C-4B23-864A-9F314CBB9AD2}"/>
          </ac:cxnSpMkLst>
        </pc:cxnChg>
        <pc:cxnChg chg="mod">
          <ac:chgData name="Nitiya Klaimuang" userId="b1a6807f6d33a97d" providerId="LiveId" clId="{31E6A763-29E0-4685-AC2C-D59072364188}" dt="2022-03-01T13:06:28.026" v="534" actId="1076"/>
          <ac:cxnSpMkLst>
            <pc:docMk/>
            <pc:sldMk cId="0" sldId="1164"/>
            <ac:cxnSpMk id="46" creationId="{C6111DC3-0AF9-4047-AAF7-B4DC19C1A30E}"/>
          </ac:cxnSpMkLst>
        </pc:cxnChg>
        <pc:cxnChg chg="mod">
          <ac:chgData name="Nitiya Klaimuang" userId="b1a6807f6d33a97d" providerId="LiveId" clId="{31E6A763-29E0-4685-AC2C-D59072364188}" dt="2022-03-01T13:06:28.026" v="534" actId="1076"/>
          <ac:cxnSpMkLst>
            <pc:docMk/>
            <pc:sldMk cId="0" sldId="1164"/>
            <ac:cxnSpMk id="49" creationId="{0D2943A7-F9E2-4AA1-8AC3-F405CD1A48F9}"/>
          </ac:cxnSpMkLst>
        </pc:cxnChg>
      </pc:sldChg>
      <pc:sldChg chg="addSp delSp modSp mod">
        <pc:chgData name="Nitiya Klaimuang" userId="b1a6807f6d33a97d" providerId="LiveId" clId="{31E6A763-29E0-4685-AC2C-D59072364188}" dt="2022-03-01T12:26:13.399" v="277" actId="207"/>
        <pc:sldMkLst>
          <pc:docMk/>
          <pc:sldMk cId="1077970059" sldId="1196"/>
        </pc:sldMkLst>
        <pc:spChg chg="mod">
          <ac:chgData name="Nitiya Klaimuang" userId="b1a6807f6d33a97d" providerId="LiveId" clId="{31E6A763-29E0-4685-AC2C-D59072364188}" dt="2022-03-01T12:16:32.425" v="119" actId="1076"/>
          <ac:spMkLst>
            <pc:docMk/>
            <pc:sldMk cId="1077970059" sldId="1196"/>
            <ac:spMk id="20" creationId="{00000000-0000-0000-0000-000000000000}"/>
          </ac:spMkLst>
        </pc:spChg>
        <pc:spChg chg="mod">
          <ac:chgData name="Nitiya Klaimuang" userId="b1a6807f6d33a97d" providerId="LiveId" clId="{31E6A763-29E0-4685-AC2C-D59072364188}" dt="2022-03-01T12:16:32.425" v="119" actId="1076"/>
          <ac:spMkLst>
            <pc:docMk/>
            <pc:sldMk cId="1077970059" sldId="1196"/>
            <ac:spMk id="32" creationId="{00000000-0000-0000-0000-000000000000}"/>
          </ac:spMkLst>
        </pc:spChg>
        <pc:spChg chg="del mod">
          <ac:chgData name="Nitiya Klaimuang" userId="b1a6807f6d33a97d" providerId="LiveId" clId="{31E6A763-29E0-4685-AC2C-D59072364188}" dt="2022-03-01T12:16:21.871" v="118" actId="478"/>
          <ac:spMkLst>
            <pc:docMk/>
            <pc:sldMk cId="1077970059" sldId="1196"/>
            <ac:spMk id="39" creationId="{14F5E2C7-6C0C-4A06-88FF-E9CB06216A99}"/>
          </ac:spMkLst>
        </pc:spChg>
        <pc:spChg chg="mod">
          <ac:chgData name="Nitiya Klaimuang" userId="b1a6807f6d33a97d" providerId="LiveId" clId="{31E6A763-29E0-4685-AC2C-D59072364188}" dt="2022-03-01T12:26:13.399" v="277" actId="207"/>
          <ac:spMkLst>
            <pc:docMk/>
            <pc:sldMk cId="1077970059" sldId="1196"/>
            <ac:spMk id="41" creationId="{61B3D832-8FFF-45CA-B820-A82640FB61C9}"/>
          </ac:spMkLst>
        </pc:spChg>
        <pc:spChg chg="add mod">
          <ac:chgData name="Nitiya Klaimuang" userId="b1a6807f6d33a97d" providerId="LiveId" clId="{31E6A763-29E0-4685-AC2C-D59072364188}" dt="2022-03-01T12:25:02.462" v="261"/>
          <ac:spMkLst>
            <pc:docMk/>
            <pc:sldMk cId="1077970059" sldId="1196"/>
            <ac:spMk id="42" creationId="{53B287DF-DBC3-4D36-8A36-2B46748EFA38}"/>
          </ac:spMkLst>
        </pc:spChg>
        <pc:grpChg chg="mod">
          <ac:chgData name="Nitiya Klaimuang" userId="b1a6807f6d33a97d" providerId="LiveId" clId="{31E6A763-29E0-4685-AC2C-D59072364188}" dt="2022-03-01T12:22:52.550" v="223" actId="1076"/>
          <ac:grpSpMkLst>
            <pc:docMk/>
            <pc:sldMk cId="1077970059" sldId="1196"/>
            <ac:grpSpMk id="13" creationId="{D5CEFDAC-45EB-45BB-9E2F-7D8D7BE07F29}"/>
          </ac:grpSpMkLst>
        </pc:grpChg>
        <pc:grpChg chg="del">
          <ac:chgData name="Nitiya Klaimuang" userId="b1a6807f6d33a97d" providerId="LiveId" clId="{31E6A763-29E0-4685-AC2C-D59072364188}" dt="2022-03-01T12:25:01.775" v="260" actId="478"/>
          <ac:grpSpMkLst>
            <pc:docMk/>
            <pc:sldMk cId="1077970059" sldId="1196"/>
            <ac:grpSpMk id="18" creationId="{804DCE3F-1487-48C3-BCD7-DB887B3CD0DA}"/>
          </ac:grpSpMkLst>
        </pc:grpChg>
        <pc:grpChg chg="add mod">
          <ac:chgData name="Nitiya Klaimuang" userId="b1a6807f6d33a97d" providerId="LiveId" clId="{31E6A763-29E0-4685-AC2C-D59072364188}" dt="2022-03-01T12:25:02.462" v="261"/>
          <ac:grpSpMkLst>
            <pc:docMk/>
            <pc:sldMk cId="1077970059" sldId="1196"/>
            <ac:grpSpMk id="28" creationId="{8CC970C7-E9FA-442A-B971-9E52517A7E08}"/>
          </ac:grpSpMkLst>
        </pc:grpChg>
        <pc:picChg chg="mod">
          <ac:chgData name="Nitiya Klaimuang" userId="b1a6807f6d33a97d" providerId="LiveId" clId="{31E6A763-29E0-4685-AC2C-D59072364188}" dt="2022-03-01T12:23:17.262" v="233" actId="1076"/>
          <ac:picMkLst>
            <pc:docMk/>
            <pc:sldMk cId="1077970059" sldId="1196"/>
            <ac:picMk id="14" creationId="{5794364C-160C-4CDD-96BC-BF033A21AD1D}"/>
          </ac:picMkLst>
        </pc:picChg>
        <pc:picChg chg="mod">
          <ac:chgData name="Nitiya Klaimuang" userId="b1a6807f6d33a97d" providerId="LiveId" clId="{31E6A763-29E0-4685-AC2C-D59072364188}" dt="2022-03-01T12:23:21.406" v="234" actId="1076"/>
          <ac:picMkLst>
            <pc:docMk/>
            <pc:sldMk cId="1077970059" sldId="1196"/>
            <ac:picMk id="15" creationId="{2B213A74-33DD-41CF-9861-F1CD603C38D2}"/>
          </ac:picMkLst>
        </pc:picChg>
        <pc:picChg chg="mod">
          <ac:chgData name="Nitiya Klaimuang" userId="b1a6807f6d33a97d" providerId="LiveId" clId="{31E6A763-29E0-4685-AC2C-D59072364188}" dt="2022-03-01T12:25:02.462" v="261"/>
          <ac:picMkLst>
            <pc:docMk/>
            <pc:sldMk cId="1077970059" sldId="1196"/>
            <ac:picMk id="29" creationId="{DBABF686-8F3D-413F-BDC3-F35056CDD05D}"/>
          </ac:picMkLst>
        </pc:picChg>
        <pc:picChg chg="mod">
          <ac:chgData name="Nitiya Klaimuang" userId="b1a6807f6d33a97d" providerId="LiveId" clId="{31E6A763-29E0-4685-AC2C-D59072364188}" dt="2022-03-01T12:25:02.462" v="261"/>
          <ac:picMkLst>
            <pc:docMk/>
            <pc:sldMk cId="1077970059" sldId="1196"/>
            <ac:picMk id="34" creationId="{8BB05021-95D5-476A-8076-89D60B5105D6}"/>
          </ac:picMkLst>
        </pc:picChg>
        <pc:picChg chg="mod">
          <ac:chgData name="Nitiya Klaimuang" userId="b1a6807f6d33a97d" providerId="LiveId" clId="{31E6A763-29E0-4685-AC2C-D59072364188}" dt="2022-03-01T12:25:02.462" v="261"/>
          <ac:picMkLst>
            <pc:docMk/>
            <pc:sldMk cId="1077970059" sldId="1196"/>
            <ac:picMk id="40" creationId="{DA3FFDA7-ECEB-4A29-914C-518B4B4A91DA}"/>
          </ac:picMkLst>
        </pc:picChg>
      </pc:sldChg>
      <pc:sldChg chg="addSp delSp modSp new mod">
        <pc:chgData name="Nitiya Klaimuang" userId="b1a6807f6d33a97d" providerId="LiveId" clId="{31E6A763-29E0-4685-AC2C-D59072364188}" dt="2022-03-02T00:17:02.509" v="543" actId="1076"/>
        <pc:sldMkLst>
          <pc:docMk/>
          <pc:sldMk cId="1412373064" sldId="1197"/>
        </pc:sldMkLst>
        <pc:spChg chg="mod">
          <ac:chgData name="Nitiya Klaimuang" userId="b1a6807f6d33a97d" providerId="LiveId" clId="{31E6A763-29E0-4685-AC2C-D59072364188}" dt="2022-03-02T00:17:02.509" v="543" actId="1076"/>
          <ac:spMkLst>
            <pc:docMk/>
            <pc:sldMk cId="1412373064" sldId="1197"/>
            <ac:spMk id="2" creationId="{823307E0-D530-4643-8853-B2258A49D660}"/>
          </ac:spMkLst>
        </pc:spChg>
        <pc:spChg chg="del">
          <ac:chgData name="Nitiya Klaimuang" userId="b1a6807f6d33a97d" providerId="LiveId" clId="{31E6A763-29E0-4685-AC2C-D59072364188}" dt="2022-03-02T00:16:36.865" v="536" actId="478"/>
          <ac:spMkLst>
            <pc:docMk/>
            <pc:sldMk cId="1412373064" sldId="1197"/>
            <ac:spMk id="3" creationId="{C1DD999E-E89B-4AAD-81C1-84E1349973A4}"/>
          </ac:spMkLst>
        </pc:spChg>
        <pc:picChg chg="add mod">
          <ac:chgData name="Nitiya Klaimuang" userId="b1a6807f6d33a97d" providerId="LiveId" clId="{31E6A763-29E0-4685-AC2C-D59072364188}" dt="2022-03-02T00:16:42.863" v="539" actId="1076"/>
          <ac:picMkLst>
            <pc:docMk/>
            <pc:sldMk cId="1412373064" sldId="1197"/>
            <ac:picMk id="4" creationId="{C2593724-DBD6-4596-AEBB-3A582887BA8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170717" cy="481681"/>
          </a:xfrm>
          <a:prstGeom prst="rect">
            <a:avLst/>
          </a:prstGeom>
        </p:spPr>
        <p:txBody>
          <a:bodyPr vert="horz" lIns="100032" tIns="50018" rIns="100032" bIns="5001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495" y="1"/>
            <a:ext cx="3169009" cy="481681"/>
          </a:xfrm>
          <a:prstGeom prst="rect">
            <a:avLst/>
          </a:prstGeom>
        </p:spPr>
        <p:txBody>
          <a:bodyPr vert="horz" lIns="100032" tIns="50018" rIns="100032" bIns="5001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E84E5F-D6CA-4541-BAE6-9772A481BF33}" type="datetimeFigureOut">
              <a:rPr lang="th-TH"/>
              <a:pPr>
                <a:defRPr/>
              </a:pPr>
              <a:t>02/03/65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527"/>
            <a:ext cx="3170717" cy="481681"/>
          </a:xfrm>
          <a:prstGeom prst="rect">
            <a:avLst/>
          </a:prstGeom>
        </p:spPr>
        <p:txBody>
          <a:bodyPr vert="horz" lIns="100032" tIns="50018" rIns="100032" bIns="5001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495" y="9119527"/>
            <a:ext cx="3169009" cy="481681"/>
          </a:xfrm>
          <a:prstGeom prst="rect">
            <a:avLst/>
          </a:prstGeom>
        </p:spPr>
        <p:txBody>
          <a:bodyPr vert="horz" wrap="square" lIns="100032" tIns="50018" rIns="100032" bIns="500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B6CECAC-15B0-48D6-A9FE-4359A36092D0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170717" cy="481681"/>
          </a:xfrm>
          <a:prstGeom prst="rect">
            <a:avLst/>
          </a:prstGeom>
        </p:spPr>
        <p:txBody>
          <a:bodyPr vert="horz" lIns="100032" tIns="50018" rIns="100032" bIns="5001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495" y="1"/>
            <a:ext cx="3169009" cy="481681"/>
          </a:xfrm>
          <a:prstGeom prst="rect">
            <a:avLst/>
          </a:prstGeom>
        </p:spPr>
        <p:txBody>
          <a:bodyPr vert="horz" lIns="100032" tIns="50018" rIns="100032" bIns="5001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3D497E-71D6-4FEF-8F24-DA952A5884C4}" type="datetimeFigureOut">
              <a:rPr lang="th-TH"/>
              <a:pPr>
                <a:defRPr/>
              </a:pPr>
              <a:t>02/03/65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1738"/>
            <a:ext cx="5759450" cy="3240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032" tIns="50018" rIns="100032" bIns="50018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887" y="4620749"/>
            <a:ext cx="5849426" cy="3780887"/>
          </a:xfrm>
          <a:prstGeom prst="rect">
            <a:avLst/>
          </a:prstGeom>
        </p:spPr>
        <p:txBody>
          <a:bodyPr vert="horz" lIns="100032" tIns="50018" rIns="100032" bIns="5001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527"/>
            <a:ext cx="3170717" cy="481681"/>
          </a:xfrm>
          <a:prstGeom prst="rect">
            <a:avLst/>
          </a:prstGeom>
        </p:spPr>
        <p:txBody>
          <a:bodyPr vert="horz" lIns="100032" tIns="50018" rIns="100032" bIns="5001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495" y="9119527"/>
            <a:ext cx="3169009" cy="481681"/>
          </a:xfrm>
          <a:prstGeom prst="rect">
            <a:avLst/>
          </a:prstGeom>
        </p:spPr>
        <p:txBody>
          <a:bodyPr vert="horz" wrap="square" lIns="100032" tIns="50018" rIns="100032" bIns="500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97E4FBD-2F19-4149-8FD2-B189BEA74539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2405152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3963" y="1162050"/>
            <a:ext cx="5572125" cy="3133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79126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749ACB5-51A2-4B52-B81C-7FAA61ACD33E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entury Gothic" pitchFamily="34" charset="0"/>
              </a:defRPr>
            </a:lvl1pPr>
          </a:lstStyle>
          <a:p>
            <a:fld id="{D552CB7D-BBD2-4D00-BE40-7EF2C8DA20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05ADE4E-075D-4543-9224-830D2592ADC9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entury Gothic" pitchFamily="34" charset="0"/>
              </a:defRPr>
            </a:lvl1pPr>
          </a:lstStyle>
          <a:p>
            <a:fld id="{4A0CD0E8-D318-4388-8BE4-FB1D38A19A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6775264-E22D-4862-8BD1-B80C5CFCF6FB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entury Gothic" pitchFamily="34" charset="0"/>
              </a:defRPr>
            </a:lvl1pPr>
          </a:lstStyle>
          <a:p>
            <a:fld id="{9BA72FFC-F897-4A8B-9BAE-7AA4A5CC97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38803" y="153821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130233" y="153821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221664" y="153821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313095" y="153821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404524" y="153821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5955" y="153821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587385" y="153821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78816" y="153821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770247" y="153821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861676" y="153821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38803" y="253574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130233" y="253574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221664" y="253574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313095" y="253574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404524" y="253574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495955" y="253574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587385" y="253574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678816" y="253574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770247" y="253574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0861676" y="2535745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1038803" y="3533272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130233" y="3533272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3221664" y="3533272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313095" y="3533272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5404524" y="3533272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6495955" y="3533272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7587385" y="3533272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8678816" y="3533272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9770247" y="3533272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10861676" y="3533272"/>
            <a:ext cx="692944" cy="692151"/>
          </a:xfrm>
          <a:solidFill>
            <a:srgbClr val="ECECE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700">
                <a:solidFill>
                  <a:schemeClr val="tx2"/>
                </a:solidFill>
                <a:latin typeface="Barlow" pitchFamily="2" charset="77"/>
              </a:defRPr>
            </a:lvl1pPr>
          </a:lstStyle>
          <a:p>
            <a:pPr lvl="0"/>
            <a:endParaRPr lang="x-none" noProof="0">
              <a:sym typeface="Helvetica Neue"/>
            </a:endParaRP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40"/>
          </p:nvPr>
        </p:nvSpPr>
        <p:spPr/>
        <p:txBody>
          <a:bodyPr/>
          <a:lstStyle>
            <a:lvl1pPr eaLnBrk="0" hangingPunct="0">
              <a:defRPr>
                <a:latin typeface="Century Gothic" pitchFamily="34" charset="0"/>
              </a:defRPr>
            </a:lvl1pPr>
          </a:lstStyle>
          <a:p>
            <a:fld id="{E475AF1C-D22F-414E-A9A2-801E10809E65}" type="slidenum">
              <a:rPr lang="en-US" altLang="th-TH"/>
              <a:pPr/>
              <a:t>‹#›</a:t>
            </a:fld>
            <a:endParaRPr lang="en-US" altLang="th-TH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8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 userDrawn="1"/>
        </p:nvSpPr>
        <p:spPr>
          <a:xfrm rot="20778963">
            <a:off x="-646976" y="1540496"/>
            <a:ext cx="13477001" cy="3777009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 rot="11945907">
            <a:off x="1083011" y="-1064600"/>
            <a:ext cx="4950776" cy="10172220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544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 userDrawn="1"/>
        </p:nvSpPr>
        <p:spPr>
          <a:xfrm rot="20778963">
            <a:off x="-646976" y="1540496"/>
            <a:ext cx="13477001" cy="3777009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067050" y="0"/>
            <a:ext cx="91249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096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 userDrawn="1"/>
        </p:nvSpPr>
        <p:spPr>
          <a:xfrm rot="20778963">
            <a:off x="-646976" y="1540496"/>
            <a:ext cx="13477001" cy="3777009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矩形 10"/>
            <p:cNvSpPr/>
            <p:nvPr/>
          </p:nvSpPr>
          <p:spPr>
            <a:xfrm>
              <a:off x="3067050" y="0"/>
              <a:ext cx="91249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流程图: 手动输入 11"/>
            <p:cNvSpPr/>
            <p:nvPr/>
          </p:nvSpPr>
          <p:spPr>
            <a:xfrm>
              <a:off x="0" y="0"/>
              <a:ext cx="3067050" cy="6858000"/>
            </a:xfrm>
            <a:prstGeom prst="flowChartManualIn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2558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 userDrawn="1"/>
        </p:nvSpPr>
        <p:spPr>
          <a:xfrm rot="20778963">
            <a:off x="-646976" y="1540496"/>
            <a:ext cx="13477001" cy="3777009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11945907">
            <a:off x="1083011" y="-1064600"/>
            <a:ext cx="4950776" cy="10172220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手动输入 12"/>
          <p:cNvSpPr/>
          <p:nvPr userDrawn="1"/>
        </p:nvSpPr>
        <p:spPr>
          <a:xfrm rot="5400000" flipH="1">
            <a:off x="-361950" y="1047750"/>
            <a:ext cx="6858000" cy="4762500"/>
          </a:xfrm>
          <a:prstGeom prst="flowChartManualInpu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手动输入 13"/>
          <p:cNvSpPr/>
          <p:nvPr userDrawn="1"/>
        </p:nvSpPr>
        <p:spPr>
          <a:xfrm rot="5400000" flipH="1">
            <a:off x="-1047750" y="1047750"/>
            <a:ext cx="6858000" cy="4762500"/>
          </a:xfrm>
          <a:prstGeom prst="flowChartManualInpu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手动输入 14"/>
          <p:cNvSpPr/>
          <p:nvPr userDrawn="1"/>
        </p:nvSpPr>
        <p:spPr>
          <a:xfrm rot="5400000" flipH="1">
            <a:off x="-1333500" y="1047750"/>
            <a:ext cx="6858000" cy="4762500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715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 userDrawn="1"/>
        </p:nvSpPr>
        <p:spPr>
          <a:xfrm rot="20778963">
            <a:off x="-646976" y="1540496"/>
            <a:ext cx="13477001" cy="3777009"/>
          </a:xfrm>
          <a:prstGeom prst="parallelogram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rot="11945907">
            <a:off x="1083011" y="-1064600"/>
            <a:ext cx="4950776" cy="10172220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 userDrawn="1"/>
        </p:nvSpPr>
        <p:spPr>
          <a:xfrm>
            <a:off x="0" y="-1"/>
            <a:ext cx="12192000" cy="6858000"/>
          </a:xfrm>
          <a:prstGeom prst="parallelogram">
            <a:avLst>
              <a:gd name="adj" fmla="val 53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66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31" y="2521041"/>
            <a:ext cx="3177903" cy="41858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</a:t>
            </a:r>
            <a:r>
              <a:rPr kumimoji="1"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获取更多优质模板（放映模式）</a:t>
            </a:r>
          </a:p>
        </p:txBody>
      </p:sp>
    </p:spTree>
    <p:extLst>
      <p:ext uri="{BB962C8B-B14F-4D97-AF65-F5344CB8AC3E}">
        <p14:creationId xmlns:p14="http://schemas.microsoft.com/office/powerpoint/2010/main" val="24303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B27F99AD-1B0C-4FF7-A69F-2C7EDDC7F40A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entury Gothic" pitchFamily="34" charset="0"/>
              </a:defRPr>
            </a:lvl1pPr>
          </a:lstStyle>
          <a:p>
            <a:fld id="{268D2D8C-01E9-4139-8DF1-DAE0A2A6CE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419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883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47D9-FEE4-4881-B706-9575ADABFECF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09EC-0F5A-4ED1-9D27-B6EB06E67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980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C46DF5-C856-4EC4-B292-5B09F89E2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A319D0F-347C-4154-B09E-357452CD0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48D247D-F9B5-4688-B0FD-BC317BDE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4C1A-3F00-4397-AA23-156A303E3762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9E73963-BCEE-4667-886D-AFF0B713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7363FF1-D530-41AC-BD0F-62FC1A1F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8DBB-C3B0-4B62-8DC8-9877212CD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6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C930371-73F2-4E9D-AA88-62237BCD6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DCC625E-998B-4879-AD4F-FA3099533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114326B-80B5-430C-B060-C36E225B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4C1A-3F00-4397-AA23-156A303E3762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3C04424-8835-4793-9564-64803E8A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9411BE0-B145-4FDA-A776-D2B0F36E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8DBB-C3B0-4B62-8DC8-9877212CD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55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B70F064-FF72-45B4-B318-2E771E8F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A525521-DCBA-4A42-9A4F-2B8AB0D3D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9FC4C47-B3F3-44F4-BF9C-C297A1C4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4C1A-3F00-4397-AA23-156A303E3762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941B02C-68AF-449A-9654-55C104D9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309D91C-563C-4094-8768-03A76398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8DBB-C3B0-4B62-8DC8-9877212CD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29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D5902BF-3D0B-40A5-983D-57EE8482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CF26922-EB69-404B-B7BF-487724572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3AB133FC-CA3B-430F-8C38-BC447F02B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841E825-BCB3-466E-9B05-F3A19F85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4C1A-3F00-4397-AA23-156A303E3762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59F7627-DB7B-4675-9C51-826FDE67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B9C088C-FCDD-48D2-B32F-FA132F98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8DBB-C3B0-4B62-8DC8-9877212CD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6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8118B54-34B0-4847-8133-D6D6935C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BC7DE94-CE6E-4232-9D75-F0607E9F2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945E0D9-E0A2-4083-94A8-7C3940990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BD155BE6-9814-4497-A076-D7680B379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DF468E5D-C35B-45A7-863E-01FC83249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9F91D425-E095-47DD-8B6B-5E705323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4C1A-3F00-4397-AA23-156A303E3762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EE44E3D-0DCA-40C9-AB83-108CD162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8CE67A03-8429-4CEF-8654-CFC96901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8DBB-C3B0-4B62-8DC8-9877212CD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27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9F5BC96-703E-4BC3-B6B2-5FF6C909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174A302-807F-4FED-B1C5-ED620045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4C1A-3F00-4397-AA23-156A303E3762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E5C776A-8BF0-4EF9-8D05-8D181034B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D5572418-8B06-4AE1-BB64-3EB54A07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8DBB-C3B0-4B62-8DC8-9877212CD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41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B0C192F-F08B-49D0-A6B4-49B60709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4C1A-3F00-4397-AA23-156A303E3762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98D03527-93E2-4557-89C8-0CD5AF2B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B778EEB-199E-4EE2-8D7C-BF18E296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8DBB-C3B0-4B62-8DC8-9877212CD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444FDA9-AFA5-43B2-8BB7-34D231E392D6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entury Gothic" pitchFamily="34" charset="0"/>
              </a:defRPr>
            </a:lvl1pPr>
          </a:lstStyle>
          <a:p>
            <a:fld id="{5514452E-5E8D-4977-85E7-6B8B7D1BDE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D03AB03-95D9-4C56-8B4D-F6CB13D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E91597A-FC79-48FF-BAB7-90BB476D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DAF546E-8CD9-4C3F-8AD6-E8A4C48FB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2585241-D1F6-4D61-9269-4DDE7769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4C1A-3F00-4397-AA23-156A303E3762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99C3B3D-A76C-4957-AF21-5B08DFDE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1B60A98-04A9-48C5-8051-DEA69E6F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8DBB-C3B0-4B62-8DC8-9877212CD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1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30D069-A13F-44A2-B1DB-092A6E8B5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98B2FDC8-C87C-436D-A279-45878C45A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A0AA507-CC58-4583-A65A-EE08896F7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9F8878D-8F2D-46B5-8710-F1AF6B72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4C1A-3F00-4397-AA23-156A303E3762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E03A27C-8ECD-4DBC-80DC-92FEB31A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AF4C62D-2108-4198-A059-111CFE36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8DBB-C3B0-4B62-8DC8-9877212CD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77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584EC2E-8589-4830-BBE8-77573510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D1124B0-098E-4DE6-9749-5D51A984A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322AFDD-4407-4699-9D0A-BEA3A318E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4C1A-3F00-4397-AA23-156A303E3762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17EF288-DADD-4881-8953-7FF0995A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3EBEE7D-9ED3-409C-8969-4BFCB429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8DBB-C3B0-4B62-8DC8-9877212CD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86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02C088ED-C46A-4254-8B04-23D946E55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DBB9D68-6E18-4F8B-AAAE-F38FDF8A4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3A47831-8135-4B8B-BF59-35785C4D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4C1A-3F00-4397-AA23-156A303E3762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A01AB1-BB0A-4E84-BCC9-85303BD6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2050C54-1F11-4D30-BB95-2F787053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48DBB-C3B0-4B62-8DC8-9877212CD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30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173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04130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11458575" y="55563"/>
            <a:ext cx="619125" cy="614362"/>
            <a:chOff x="704143" y="1354684"/>
            <a:chExt cx="3708059" cy="3682869"/>
          </a:xfrm>
        </p:grpSpPr>
        <p:sp>
          <p:nvSpPr>
            <p:cNvPr id="3" name="TextBox 9"/>
            <p:cNvSpPr txBox="1"/>
            <p:nvPr/>
          </p:nvSpPr>
          <p:spPr>
            <a:xfrm>
              <a:off x="704143" y="1354684"/>
              <a:ext cx="3708059" cy="3682869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284188"/>
                </a:avLst>
              </a:prstTxWarp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4000" b="1" dirty="0">
                  <a:solidFill>
                    <a:srgbClr val="1B275F"/>
                  </a:solidFill>
                  <a:latin typeface="Dillenia New" panose="02020603050405020304" pitchFamily="18" charset="-34"/>
                  <a:cs typeface="Dillenia New" panose="02020603050405020304" pitchFamily="18" charset="-34"/>
                </a:rPr>
                <a:t>สำนักงานบริหารก	องทุนเพื่อส่งเสริมการอนุรักษ์พลังงาน</a:t>
              </a:r>
              <a:endParaRPr lang="en-US" sz="4000" b="1" dirty="0">
                <a:solidFill>
                  <a:srgbClr val="1B275F"/>
                </a:solidFill>
                <a:latin typeface="Dillenia New" panose="02020603050405020304" pitchFamily="18" charset="-34"/>
                <a:cs typeface="Dillenia New" panose="02020603050405020304" pitchFamily="18" charset="-34"/>
              </a:endParaRPr>
            </a:p>
          </p:txBody>
        </p:sp>
        <p:pic>
          <p:nvPicPr>
            <p:cNvPr id="4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199" y="1642533"/>
              <a:ext cx="2940503" cy="305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ตัวแทนหมายเลขสไลด์ 8"/>
          <p:cNvSpPr>
            <a:spLocks noGrp="1"/>
          </p:cNvSpPr>
          <p:nvPr>
            <p:ph type="sldNum" sz="quarter" idx="10"/>
          </p:nvPr>
        </p:nvSpPr>
        <p:spPr>
          <a:xfrm>
            <a:off x="11609388" y="6383338"/>
            <a:ext cx="4683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10D6F-CBCF-4C74-A488-872B2B5E727D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3216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9FEF-2346-4B01-A8CD-1CC50C7CA989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BC04-7594-486C-A151-56BDC521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52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9FEF-2346-4B01-A8CD-1CC50C7CA989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BC04-7594-486C-A151-56BDC521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77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9FEF-2346-4B01-A8CD-1CC50C7CA989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BC04-7594-486C-A151-56BDC521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0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26A19FB-152E-4A1F-9A32-6E6049EBEAE2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entury Gothic" pitchFamily="34" charset="0"/>
              </a:defRPr>
            </a:lvl1pPr>
          </a:lstStyle>
          <a:p>
            <a:fld id="{DF4CA160-59DE-4221-8F9C-811A744947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9FEF-2346-4B01-A8CD-1CC50C7CA989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BC04-7594-486C-A151-56BDC521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18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9FEF-2346-4B01-A8CD-1CC50C7CA989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BC04-7594-486C-A151-56BDC521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88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9FEF-2346-4B01-A8CD-1CC50C7CA989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BC04-7594-486C-A151-56BDC521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3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9FEF-2346-4B01-A8CD-1CC50C7CA989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BC04-7594-486C-A151-56BDC521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30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9FEF-2346-4B01-A8CD-1CC50C7CA989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BC04-7594-486C-A151-56BDC521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27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9FEF-2346-4B01-A8CD-1CC50C7CA989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BC04-7594-486C-A151-56BDC521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42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9FEF-2346-4B01-A8CD-1CC50C7CA989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BC04-7594-486C-A151-56BDC521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93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9FEF-2346-4B01-A8CD-1CC50C7CA989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EBC04-7594-486C-A151-56BDC521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91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545C-88A3-49C8-952B-5F121BA403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0106-995B-46E9-A8C3-CEE6EF7FB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721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545C-88A3-49C8-952B-5F121BA403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0106-995B-46E9-A8C3-CEE6EF7FB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1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0A69ED8-57CA-457A-82D0-19F603CAE835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entury Gothic" pitchFamily="34" charset="0"/>
              </a:defRPr>
            </a:lvl1pPr>
          </a:lstStyle>
          <a:p>
            <a:fld id="{B64EDDF6-6B16-4870-AA34-E8499D179C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545C-88A3-49C8-952B-5F121BA403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0106-995B-46E9-A8C3-CEE6EF7FB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26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545C-88A3-49C8-952B-5F121BA403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0106-995B-46E9-A8C3-CEE6EF7FB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625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545C-88A3-49C8-952B-5F121BA403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0106-995B-46E9-A8C3-CEE6EF7FB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327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545C-88A3-49C8-952B-5F121BA403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0106-995B-46E9-A8C3-CEE6EF7FB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915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545C-88A3-49C8-952B-5F121BA403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0106-995B-46E9-A8C3-CEE6EF7FB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248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545C-88A3-49C8-952B-5F121BA403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0106-995B-46E9-A8C3-CEE6EF7FB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564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545C-88A3-49C8-952B-5F121BA403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0106-995B-46E9-A8C3-CEE6EF7FB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086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545C-88A3-49C8-952B-5F121BA403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0106-995B-46E9-A8C3-CEE6EF7FB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006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545C-88A3-49C8-952B-5F121BA403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0106-995B-46E9-A8C3-CEE6EF7FB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3100325-5E25-4B7E-A20E-6F389EED0845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entury Gothic" pitchFamily="34" charset="0"/>
              </a:defRPr>
            </a:lvl1pPr>
          </a:lstStyle>
          <a:p>
            <a:fld id="{823B1E39-9D76-41FE-A157-E33222451A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291B9C1-FA71-491F-83A1-B7DC7B28E28D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entury Gothic" pitchFamily="34" charset="0"/>
              </a:defRPr>
            </a:lvl1pPr>
          </a:lstStyle>
          <a:p>
            <a:fld id="{6BF1199C-C0F8-4C53-AEB7-C038D3B896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0D63B645-B572-4D8D-972E-4CCBEE2D5026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entury Gothic" pitchFamily="34" charset="0"/>
              </a:defRPr>
            </a:lvl1pPr>
          </a:lstStyle>
          <a:p>
            <a:fld id="{84794D8F-8F6F-4CDC-BB48-919455EDC0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40773C4-55E5-4382-9382-4C00601AA5CB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1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entury Gothic" pitchFamily="34" charset="0"/>
              </a:defRPr>
            </a:lvl1pPr>
          </a:lstStyle>
          <a:p>
            <a:fld id="{D8D449C5-0778-4153-8E5D-E76C18F25B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คลิกเพื่อแก้ไขลักษณะชื่อเรื่องต้นแบบ</a:t>
            </a:r>
            <a:endParaRPr lang="en-US" altLang="en-US"/>
          </a:p>
        </p:txBody>
      </p:sp>
      <p:sp>
        <p:nvSpPr>
          <p:cNvPr id="3075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  <a:endParaRPr lang="en-US" alt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3EBABE-D564-461A-BDAC-E26AAF4D836A}" type="datetimeFigureOut">
              <a:rPr lang="en-US" altLang="en-US"/>
              <a:pPr>
                <a:defRPr/>
              </a:pPr>
              <a:t>3/2/2022</a:t>
            </a:fld>
            <a:endParaRPr lang="en-US" alt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47DA39A-6F5D-4006-A5B6-475CEADF4C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7" r:id="rId1"/>
    <p:sldLayoutId id="2147485268" r:id="rId2"/>
    <p:sldLayoutId id="2147485269" r:id="rId3"/>
    <p:sldLayoutId id="2147485270" r:id="rId4"/>
    <p:sldLayoutId id="2147485271" r:id="rId5"/>
    <p:sldLayoutId id="2147485272" r:id="rId6"/>
    <p:sldLayoutId id="2147485273" r:id="rId7"/>
    <p:sldLayoutId id="2147485274" r:id="rId8"/>
    <p:sldLayoutId id="2147485275" r:id="rId9"/>
    <p:sldLayoutId id="2147485276" r:id="rId10"/>
    <p:sldLayoutId id="2147485277" r:id="rId11"/>
    <p:sldLayoutId id="21474852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47D9-FEE4-4881-B706-9575ADABFECF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B09EC-0F5A-4ED1-9D27-B6EB06E67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31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5" r:id="rId1"/>
    <p:sldLayoutId id="2147485306" r:id="rId2"/>
    <p:sldLayoutId id="2147485307" r:id="rId3"/>
    <p:sldLayoutId id="2147485308" r:id="rId4"/>
    <p:sldLayoutId id="2147485309" r:id="rId5"/>
    <p:sldLayoutId id="2147485310" r:id="rId6"/>
    <p:sldLayoutId id="2147485311" r:id="rId7"/>
    <p:sldLayoutId id="2147485312" r:id="rId8"/>
    <p:sldLayoutId id="2147485313" r:id="rId9"/>
    <p:sldLayoutId id="214748531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4A53BE4-08AF-486F-A777-7957F26A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6FD2EA8-8064-4F56-A16D-615C8F721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011757F-CDFD-4503-820A-5B1A0E9BD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4C1A-3F00-4397-AA23-156A303E3762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456354B-877D-4418-B933-05DF80A9A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40D3BE1-8FBC-4835-8080-CD7507E8C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8DBB-C3B0-4B62-8DC8-9877212CD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1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6" r:id="rId1"/>
    <p:sldLayoutId id="2147485317" r:id="rId2"/>
    <p:sldLayoutId id="2147485318" r:id="rId3"/>
    <p:sldLayoutId id="2147485319" r:id="rId4"/>
    <p:sldLayoutId id="2147485320" r:id="rId5"/>
    <p:sldLayoutId id="2147485321" r:id="rId6"/>
    <p:sldLayoutId id="2147485322" r:id="rId7"/>
    <p:sldLayoutId id="2147485323" r:id="rId8"/>
    <p:sldLayoutId id="2147485324" r:id="rId9"/>
    <p:sldLayoutId id="2147485325" r:id="rId10"/>
    <p:sldLayoutId id="2147485326" r:id="rId11"/>
    <p:sldLayoutId id="2147485327" r:id="rId12"/>
    <p:sldLayoutId id="2147485328" r:id="rId13"/>
    <p:sldLayoutId id="214748532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99FEF-2346-4B01-A8CD-1CC50C7CA989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EBC04-7594-486C-A151-56BDC5216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332" r:id="rId2"/>
    <p:sldLayoutId id="2147485333" r:id="rId3"/>
    <p:sldLayoutId id="2147485334" r:id="rId4"/>
    <p:sldLayoutId id="2147485335" r:id="rId5"/>
    <p:sldLayoutId id="2147485336" r:id="rId6"/>
    <p:sldLayoutId id="2147485337" r:id="rId7"/>
    <p:sldLayoutId id="2147485338" r:id="rId8"/>
    <p:sldLayoutId id="2147485339" r:id="rId9"/>
    <p:sldLayoutId id="2147485340" r:id="rId10"/>
    <p:sldLayoutId id="21474853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4063545C-88A3-49C8-952B-5F121BA403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3/2/2022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A88B0106-995B-46E9-A8C3-CEE6EF7FBC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15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7" r:id="rId1"/>
    <p:sldLayoutId id="2147485358" r:id="rId2"/>
    <p:sldLayoutId id="2147485359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66" r:id="rId10"/>
    <p:sldLayoutId id="214748536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" y="1879351"/>
            <a:ext cx="12191999" cy="2294974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algn="ctr"/>
            <a:r>
              <a:rPr lang="th-TH" sz="3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ประชุมแจ้งแนวทางปฏิบัติสำหรับขอรับการสนับสนุนเงินกองทุนเพื่อส่งเสริมการอนุรักษ์พลังงาน           ภายใต้กลุ่มงานส่งเสริมอนุรักษ์พลังงานและพลังงานทดแทนเศรษฐกิจฐานราก</a:t>
            </a:r>
            <a:br>
              <a:rPr lang="en-US" sz="32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</a:br>
            <a:r>
              <a:rPr lang="th-TH" sz="3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ปีงบประมาณ พ.ศ.2565</a:t>
            </a:r>
            <a:endParaRPr lang="th-TH" sz="8000" dirty="0">
              <a:latin typeface="TH Sarabun New" panose="020B0500040200020003" pitchFamily="34" charset="-34"/>
              <a:ea typeface="Tahoma" panose="020B060403050404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33795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5169869"/>
            <a:ext cx="12192000" cy="778603"/>
          </a:xfrm>
        </p:spPr>
        <p:txBody>
          <a:bodyPr/>
          <a:lstStyle/>
          <a:p>
            <a:pPr eaLnBrk="1" hangingPunct="1"/>
            <a:r>
              <a:rPr lang="th-TH" altLang="en-US" sz="2800" b="1" dirty="0">
                <a:solidFill>
                  <a:schemeClr val="tx1"/>
                </a:solidFill>
                <a:latin typeface="TH Sarabun New" panose="020B0500040200020003" pitchFamily="34" charset="-34"/>
                <a:ea typeface="Tahoma" pitchFamily="34" charset="0"/>
                <a:cs typeface="TH Sarabun New" panose="020B0500040200020003" pitchFamily="34" charset="-34"/>
              </a:rPr>
              <a:t>ณ ห้องประชุมศรีสองรัก ชั้น 5 ศาลากลางจังหวัดเลย </a:t>
            </a:r>
            <a:r>
              <a:rPr lang="en-US" altLang="en-US" sz="2800" b="1" dirty="0">
                <a:solidFill>
                  <a:schemeClr val="tx1"/>
                </a:solidFill>
                <a:latin typeface="TH Sarabun New" panose="020B0500040200020003" pitchFamily="34" charset="-34"/>
                <a:ea typeface="Tahoma" pitchFamily="34" charset="0"/>
                <a:cs typeface="TH Sarabun New" panose="020B0500040200020003" pitchFamily="34" charset="-34"/>
              </a:rPr>
              <a:t>(</a:t>
            </a:r>
            <a:r>
              <a:rPr lang="th-TH" altLang="en-US" sz="2800" b="1" dirty="0">
                <a:solidFill>
                  <a:schemeClr val="tx1"/>
                </a:solidFill>
                <a:latin typeface="TH Sarabun New" panose="020B0500040200020003" pitchFamily="34" charset="-34"/>
                <a:ea typeface="Tahoma" pitchFamily="34" charset="0"/>
                <a:cs typeface="TH Sarabun New" panose="020B0500040200020003" pitchFamily="34" charset="-34"/>
              </a:rPr>
              <a:t>หลังใหม่</a:t>
            </a:r>
            <a:r>
              <a:rPr lang="en-US" altLang="en-US" sz="2800" b="1" dirty="0">
                <a:solidFill>
                  <a:schemeClr val="tx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)</a:t>
            </a:r>
            <a:endParaRPr lang="th-TH" altLang="en-US" sz="2800" b="1" dirty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33796" name="กล่องข้อความ 3"/>
          <p:cNvSpPr txBox="1">
            <a:spLocks noChangeArrowheads="1"/>
          </p:cNvSpPr>
          <p:nvPr/>
        </p:nvSpPr>
        <p:spPr bwMode="auto">
          <a:xfrm>
            <a:off x="630315" y="4235804"/>
            <a:ext cx="112480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377" eaLnBrk="1" hangingPunct="1"/>
            <a:r>
              <a:rPr lang="th-TH" alt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วันพุธที่ </a:t>
            </a:r>
            <a:r>
              <a:rPr lang="en-US" alt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alt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2565 </a:t>
            </a:r>
          </a:p>
          <a:p>
            <a:pPr algn="ctr" defTabSz="914377" eaLnBrk="1" hangingPunct="1"/>
            <a:r>
              <a:rPr lang="th-TH" altLang="en-US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เวลา 08.30 น. – 12.00 น. </a:t>
            </a:r>
            <a:endParaRPr lang="th-TH" altLang="en-US" sz="3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3370052" y="204605"/>
            <a:ext cx="6031545" cy="1759276"/>
            <a:chOff x="3370052" y="204605"/>
            <a:chExt cx="6031545" cy="1759276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45" y="204605"/>
              <a:ext cx="3167052" cy="17592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รูปภาพ 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4" y="392769"/>
              <a:ext cx="1155211" cy="1187440"/>
            </a:xfrm>
            <a:prstGeom prst="rect">
              <a:avLst/>
            </a:prstGeom>
          </p:spPr>
        </p:pic>
        <p:pic>
          <p:nvPicPr>
            <p:cNvPr id="11" name="รูปภาพ 10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0052" y="348098"/>
              <a:ext cx="1399495" cy="130291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1017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กลุ่ม 192">
            <a:extLst>
              <a:ext uri="{FF2B5EF4-FFF2-40B4-BE49-F238E27FC236}">
                <a16:creationId xmlns:a16="http://schemas.microsoft.com/office/drawing/2014/main" id="{4A43D792-6E9F-4129-B31C-0DB7FB384C49}"/>
              </a:ext>
            </a:extLst>
          </p:cNvPr>
          <p:cNvGrpSpPr/>
          <p:nvPr/>
        </p:nvGrpSpPr>
        <p:grpSpPr>
          <a:xfrm>
            <a:off x="5893153" y="1839116"/>
            <a:ext cx="5188208" cy="2514600"/>
            <a:chOff x="4738827" y="1154430"/>
            <a:chExt cx="5188208" cy="2514600"/>
          </a:xfrm>
        </p:grpSpPr>
        <p:grpSp>
          <p:nvGrpSpPr>
            <p:cNvPr id="182" name="กลุ่ม 181">
              <a:extLst>
                <a:ext uri="{FF2B5EF4-FFF2-40B4-BE49-F238E27FC236}">
                  <a16:creationId xmlns:a16="http://schemas.microsoft.com/office/drawing/2014/main" id="{1DC26C64-C2F7-43A3-B355-273030FAD098}"/>
                </a:ext>
              </a:extLst>
            </p:cNvPr>
            <p:cNvGrpSpPr/>
            <p:nvPr/>
          </p:nvGrpSpPr>
          <p:grpSpPr>
            <a:xfrm>
              <a:off x="4738827" y="1154430"/>
              <a:ext cx="4535568" cy="2514600"/>
              <a:chOff x="5789626" y="1127824"/>
              <a:chExt cx="4535568" cy="2514600"/>
            </a:xfrm>
          </p:grpSpPr>
          <p:sp>
            <p:nvSpPr>
              <p:cNvPr id="177" name="สี่เหลี่ยมผืนผ้า 176">
                <a:extLst>
                  <a:ext uri="{FF2B5EF4-FFF2-40B4-BE49-F238E27FC236}">
                    <a16:creationId xmlns:a16="http://schemas.microsoft.com/office/drawing/2014/main" id="{6AF334E9-D112-44B1-956A-246134FD50B8}"/>
                  </a:ext>
                </a:extLst>
              </p:cNvPr>
              <p:cNvSpPr/>
              <p:nvPr/>
            </p:nvSpPr>
            <p:spPr>
              <a:xfrm>
                <a:off x="5789626" y="1127824"/>
                <a:ext cx="4535568" cy="25146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กล่องข้อความ 168">
                <a:extLst>
                  <a:ext uri="{FF2B5EF4-FFF2-40B4-BE49-F238E27FC236}">
                    <a16:creationId xmlns:a16="http://schemas.microsoft.com/office/drawing/2014/main" id="{29EE4AE6-6199-4302-BD9B-3BC06AC049A1}"/>
                  </a:ext>
                </a:extLst>
              </p:cNvPr>
              <p:cNvSpPr txBox="1"/>
              <p:nvPr/>
            </p:nvSpPr>
            <p:spPr>
              <a:xfrm>
                <a:off x="5960427" y="1769009"/>
                <a:ext cx="11218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31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 </a:t>
                </a:r>
                <a:r>
                  <a:rPr kumimoji="0" 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มี.ค.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65</a:t>
                </a:r>
              </a:p>
            </p:txBody>
          </p:sp>
          <p:sp>
            <p:nvSpPr>
              <p:cNvPr id="170" name="กล่องข้อความ 169">
                <a:extLst>
                  <a:ext uri="{FF2B5EF4-FFF2-40B4-BE49-F238E27FC236}">
                    <a16:creationId xmlns:a16="http://schemas.microsoft.com/office/drawing/2014/main" id="{7D3FA875-4B71-4D50-89DB-B4E5C74F9F4D}"/>
                  </a:ext>
                </a:extLst>
              </p:cNvPr>
              <p:cNvSpPr txBox="1"/>
              <p:nvPr/>
            </p:nvSpPr>
            <p:spPr>
              <a:xfrm>
                <a:off x="7229397" y="1585047"/>
                <a:ext cx="16219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sz="18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ประสานงานสำนักงานจังหวัดเลย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endParaRPr>
              </a:p>
            </p:txBody>
          </p:sp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id="{E7552A59-82B2-4132-BD4D-9A3F12BEA058}"/>
                  </a:ext>
                </a:extLst>
              </p:cNvPr>
              <p:cNvGrpSpPr/>
              <p:nvPr/>
            </p:nvGrpSpPr>
            <p:grpSpPr>
              <a:xfrm>
                <a:off x="5873067" y="2443892"/>
                <a:ext cx="1105940" cy="1064953"/>
                <a:chOff x="5864198" y="2444226"/>
                <a:chExt cx="1105940" cy="1064953"/>
              </a:xfrm>
            </p:grpSpPr>
            <p:sp>
              <p:nvSpPr>
                <p:cNvPr id="171" name="กล่องข้อความ 170">
                  <a:extLst>
                    <a:ext uri="{FF2B5EF4-FFF2-40B4-BE49-F238E27FC236}">
                      <a16:creationId xmlns:a16="http://schemas.microsoft.com/office/drawing/2014/main" id="{33DB0989-DA50-46E3-99D1-670BC154CA92}"/>
                    </a:ext>
                  </a:extLst>
                </p:cNvPr>
                <p:cNvSpPr txBox="1"/>
                <p:nvPr/>
              </p:nvSpPr>
              <p:spPr>
                <a:xfrm>
                  <a:off x="5864198" y="2678182"/>
                  <a:ext cx="1105940" cy="830997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+mn-ea"/>
                      <a:cs typeface="TH Sarabun New" panose="020B0500040200020003" pitchFamily="34" charset="-34"/>
                    </a:rPr>
                    <a:t>ประชุมคณะกรรมการยุทธศาสตร์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72" name="สามเหลี่ยมหน้าจั่ว 171">
                  <a:extLst>
                    <a:ext uri="{FF2B5EF4-FFF2-40B4-BE49-F238E27FC236}">
                      <a16:creationId xmlns:a16="http://schemas.microsoft.com/office/drawing/2014/main" id="{54B50526-2549-4433-8F43-A526CF7535D7}"/>
                    </a:ext>
                  </a:extLst>
                </p:cNvPr>
                <p:cNvSpPr/>
                <p:nvPr/>
              </p:nvSpPr>
              <p:spPr>
                <a:xfrm>
                  <a:off x="6231923" y="2444226"/>
                  <a:ext cx="370489" cy="300212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id="{54049635-A516-4D00-AB7F-6A668E7761C3}"/>
                  </a:ext>
                </a:extLst>
              </p:cNvPr>
              <p:cNvGrpSpPr/>
              <p:nvPr/>
            </p:nvGrpSpPr>
            <p:grpSpPr>
              <a:xfrm>
                <a:off x="7501512" y="2493714"/>
                <a:ext cx="1105940" cy="818731"/>
                <a:chOff x="6055718" y="2505145"/>
                <a:chExt cx="1105940" cy="818731"/>
              </a:xfrm>
            </p:grpSpPr>
            <p:sp>
              <p:nvSpPr>
                <p:cNvPr id="175" name="กล่องข้อความ 174">
                  <a:extLst>
                    <a:ext uri="{FF2B5EF4-FFF2-40B4-BE49-F238E27FC236}">
                      <a16:creationId xmlns:a16="http://schemas.microsoft.com/office/drawing/2014/main" id="{D2B8665F-2E6C-49C5-AA47-BF611997D160}"/>
                    </a:ext>
                  </a:extLst>
                </p:cNvPr>
                <p:cNvSpPr txBox="1"/>
                <p:nvPr/>
              </p:nvSpPr>
              <p:spPr>
                <a:xfrm>
                  <a:off x="6055718" y="2739101"/>
                  <a:ext cx="1105940" cy="584775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+mn-ea"/>
                      <a:cs typeface="TH Sarabun New" panose="020B0500040200020003" pitchFamily="34" charset="-34"/>
                    </a:rPr>
                    <a:t>ประชุม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+mn-ea"/>
                      <a:cs typeface="TH Sarabun New" panose="020B0500040200020003" pitchFamily="34" charset="-34"/>
                    </a:rPr>
                    <a:t>กบจ.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76" name="สามเหลี่ยมหน้าจั่ว 175">
                  <a:extLst>
                    <a:ext uri="{FF2B5EF4-FFF2-40B4-BE49-F238E27FC236}">
                      <a16:creationId xmlns:a16="http://schemas.microsoft.com/office/drawing/2014/main" id="{F01B5107-1CAB-48CE-ABFA-6E109CBC8823}"/>
                    </a:ext>
                  </a:extLst>
                </p:cNvPr>
                <p:cNvSpPr/>
                <p:nvPr/>
              </p:nvSpPr>
              <p:spPr>
                <a:xfrm>
                  <a:off x="6423443" y="2505145"/>
                  <a:ext cx="370489" cy="300212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8" name="กล่องข้อความ 177">
                <a:extLst>
                  <a:ext uri="{FF2B5EF4-FFF2-40B4-BE49-F238E27FC236}">
                    <a16:creationId xmlns:a16="http://schemas.microsoft.com/office/drawing/2014/main" id="{7428A70C-9D7E-4F9D-9543-C568F69604A2}"/>
                  </a:ext>
                </a:extLst>
              </p:cNvPr>
              <p:cNvSpPr txBox="1"/>
              <p:nvPr/>
            </p:nvSpPr>
            <p:spPr>
              <a:xfrm>
                <a:off x="6832881" y="1207432"/>
                <a:ext cx="2665649" cy="36933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เทคโนโลยีที่กองทุนให้การสนับสนุน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188" name="กล่องข้อความ 187">
              <a:extLst>
                <a:ext uri="{FF2B5EF4-FFF2-40B4-BE49-F238E27FC236}">
                  <a16:creationId xmlns:a16="http://schemas.microsoft.com/office/drawing/2014/main" id="{1459201F-027D-42EE-8239-AE29F9E235F0}"/>
                </a:ext>
              </a:extLst>
            </p:cNvPr>
            <p:cNvSpPr txBox="1"/>
            <p:nvPr/>
          </p:nvSpPr>
          <p:spPr>
            <a:xfrm>
              <a:off x="7617925" y="1628216"/>
              <a:ext cx="18625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600" b="1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หลังจาก ก.บ.จ.พิจารณากลั่นกรองแล้วเสร็จ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191" name="กล่องข้อความ 190">
              <a:extLst>
                <a:ext uri="{FF2B5EF4-FFF2-40B4-BE49-F238E27FC236}">
                  <a16:creationId xmlns:a16="http://schemas.microsoft.com/office/drawing/2014/main" id="{DDCE2379-3C8C-46E6-992A-9185BE4233EE}"/>
                </a:ext>
              </a:extLst>
            </p:cNvPr>
            <p:cNvSpPr txBox="1"/>
            <p:nvPr/>
          </p:nvSpPr>
          <p:spPr>
            <a:xfrm>
              <a:off x="7936358" y="2725992"/>
              <a:ext cx="1990677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แจ้งผลพิจารณา  ให้ อปท.ทราบ หลังจากผ่านการพิจารณาจาก กบจ. และยื่นเข้าระบบ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192" name="สามเหลี่ยมหน้าจั่ว 191">
              <a:extLst>
                <a:ext uri="{FF2B5EF4-FFF2-40B4-BE49-F238E27FC236}">
                  <a16:creationId xmlns:a16="http://schemas.microsoft.com/office/drawing/2014/main" id="{AAEB18E2-00B8-4893-84F1-B3D94AAF6CA9}"/>
                </a:ext>
              </a:extLst>
            </p:cNvPr>
            <p:cNvSpPr/>
            <p:nvPr/>
          </p:nvSpPr>
          <p:spPr>
            <a:xfrm>
              <a:off x="8399332" y="2478154"/>
              <a:ext cx="370489" cy="30021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BAA9FD59-ABCB-4B62-8CCB-CAD8DE7F6CB6}"/>
              </a:ext>
            </a:extLst>
          </p:cNvPr>
          <p:cNvGrpSpPr/>
          <p:nvPr/>
        </p:nvGrpSpPr>
        <p:grpSpPr>
          <a:xfrm>
            <a:off x="391868" y="1368238"/>
            <a:ext cx="11169452" cy="1924555"/>
            <a:chOff x="-44905" y="693153"/>
            <a:chExt cx="9900885" cy="1786312"/>
          </a:xfrm>
        </p:grpSpPr>
        <p:grpSp>
          <p:nvGrpSpPr>
            <p:cNvPr id="181" name="กลุ่ม 180">
              <a:extLst>
                <a:ext uri="{FF2B5EF4-FFF2-40B4-BE49-F238E27FC236}">
                  <a16:creationId xmlns:a16="http://schemas.microsoft.com/office/drawing/2014/main" id="{CD00B132-A382-4BDD-B4F4-6E61893348F9}"/>
                </a:ext>
              </a:extLst>
            </p:cNvPr>
            <p:cNvGrpSpPr/>
            <p:nvPr/>
          </p:nvGrpSpPr>
          <p:grpSpPr>
            <a:xfrm>
              <a:off x="-44905" y="693153"/>
              <a:ext cx="9900885" cy="1786312"/>
              <a:chOff x="725214" y="679298"/>
              <a:chExt cx="9900885" cy="1786312"/>
            </a:xfrm>
          </p:grpSpPr>
          <p:grpSp>
            <p:nvGrpSpPr>
              <p:cNvPr id="135" name="กลุ่ม 134">
                <a:extLst>
                  <a:ext uri="{FF2B5EF4-FFF2-40B4-BE49-F238E27FC236}">
                    <a16:creationId xmlns:a16="http://schemas.microsoft.com/office/drawing/2014/main" id="{67E34102-C9EA-49FA-B0B9-DB5CE30ACC9D}"/>
                  </a:ext>
                </a:extLst>
              </p:cNvPr>
              <p:cNvGrpSpPr/>
              <p:nvPr/>
            </p:nvGrpSpPr>
            <p:grpSpPr>
              <a:xfrm>
                <a:off x="725214" y="679298"/>
                <a:ext cx="9900885" cy="1786312"/>
                <a:chOff x="87467" y="1174972"/>
                <a:chExt cx="10622895" cy="1786312"/>
              </a:xfrm>
            </p:grpSpPr>
            <p:grpSp>
              <p:nvGrpSpPr>
                <p:cNvPr id="132" name="กลุ่ม 131">
                  <a:extLst>
                    <a:ext uri="{FF2B5EF4-FFF2-40B4-BE49-F238E27FC236}">
                      <a16:creationId xmlns:a16="http://schemas.microsoft.com/office/drawing/2014/main" id="{BD123C9A-4F09-42BB-AFD6-5CD5EB6C3990}"/>
                    </a:ext>
                  </a:extLst>
                </p:cNvPr>
                <p:cNvGrpSpPr/>
                <p:nvPr/>
              </p:nvGrpSpPr>
              <p:grpSpPr>
                <a:xfrm>
                  <a:off x="4227057" y="1174972"/>
                  <a:ext cx="6013971" cy="1521706"/>
                  <a:chOff x="4495190" y="617138"/>
                  <a:chExt cx="6013971" cy="1975272"/>
                </a:xfrm>
              </p:grpSpPr>
              <p:cxnSp>
                <p:nvCxnSpPr>
                  <p:cNvPr id="125" name="ตัวเชื่อมต่อตรง 124">
                    <a:extLst>
                      <a:ext uri="{FF2B5EF4-FFF2-40B4-BE49-F238E27FC236}">
                        <a16:creationId xmlns:a16="http://schemas.microsoft.com/office/drawing/2014/main" id="{07B95BB1-F6E5-4556-8654-02D390F14F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495190" y="642033"/>
                    <a:ext cx="2806" cy="1950377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ตัวเชื่อมต่อตรง 125">
                    <a:extLst>
                      <a:ext uri="{FF2B5EF4-FFF2-40B4-BE49-F238E27FC236}">
                        <a16:creationId xmlns:a16="http://schemas.microsoft.com/office/drawing/2014/main" id="{2BC2B887-8655-4BBD-91FC-F77E1AEB2D72}"/>
                      </a:ext>
                    </a:extLst>
                  </p:cNvPr>
                  <p:cNvCxnSpPr>
                    <a:cxnSpLocks/>
                    <a:stCxn id="56" idx="0"/>
                  </p:cNvCxnSpPr>
                  <p:nvPr/>
                </p:nvCxnSpPr>
                <p:spPr>
                  <a:xfrm flipV="1">
                    <a:off x="10486121" y="691211"/>
                    <a:ext cx="3662" cy="1856311"/>
                  </a:xfrm>
                  <a:prstGeom prst="line">
                    <a:avLst/>
                  </a:prstGeom>
                  <a:ln w="38100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สี่เหลี่ยมผืนผ้า 73">
                    <a:extLst>
                      <a:ext uri="{FF2B5EF4-FFF2-40B4-BE49-F238E27FC236}">
                        <a16:creationId xmlns:a16="http://schemas.microsoft.com/office/drawing/2014/main" id="{8EA03BF8-C7F0-4EDA-9BFA-5F66D5534DEE}"/>
                      </a:ext>
                    </a:extLst>
                  </p:cNvPr>
                  <p:cNvSpPr/>
                  <p:nvPr/>
                </p:nvSpPr>
                <p:spPr>
                  <a:xfrm>
                    <a:off x="4497996" y="617138"/>
                    <a:ext cx="6011165" cy="40529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rPr>
                      <a:t>ส.</a:t>
                    </a:r>
                    <a:r>
                      <a:rPr kumimoji="0" lang="th-TH" sz="16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rPr>
                      <a:t>กท</a:t>
                    </a: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rPr>
                      <a:t>อ. ประกาศยื่นข้อเสนอโครงการ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+mn-ea"/>
                      <a:cs typeface="TH Sarabun New" panose="020B0500040200020003" pitchFamily="34" charset="-34"/>
                    </a:endParaRPr>
                  </a:p>
                </p:txBody>
              </p:sp>
            </p:grpSp>
            <p:grpSp>
              <p:nvGrpSpPr>
                <p:cNvPr id="107" name="กลุ่ม 106">
                  <a:extLst>
                    <a:ext uri="{FF2B5EF4-FFF2-40B4-BE49-F238E27FC236}">
                      <a16:creationId xmlns:a16="http://schemas.microsoft.com/office/drawing/2014/main" id="{B860D3D0-A85A-4C67-9FDA-9F62256F3085}"/>
                    </a:ext>
                  </a:extLst>
                </p:cNvPr>
                <p:cNvGrpSpPr/>
                <p:nvPr/>
              </p:nvGrpSpPr>
              <p:grpSpPr>
                <a:xfrm>
                  <a:off x="585676" y="1830051"/>
                  <a:ext cx="2002919" cy="798472"/>
                  <a:chOff x="853809" y="1096169"/>
                  <a:chExt cx="2002919" cy="1396459"/>
                </a:xfrm>
              </p:grpSpPr>
              <p:sp>
                <p:nvSpPr>
                  <p:cNvPr id="59" name="สี่เหลี่ยมผืนผ้า 58">
                    <a:extLst>
                      <a:ext uri="{FF2B5EF4-FFF2-40B4-BE49-F238E27FC236}">
                        <a16:creationId xmlns:a16="http://schemas.microsoft.com/office/drawing/2014/main" id="{E07FCFA1-2977-439F-A9CE-BF577FEA6812}"/>
                      </a:ext>
                    </a:extLst>
                  </p:cNvPr>
                  <p:cNvSpPr/>
                  <p:nvPr/>
                </p:nvSpPr>
                <p:spPr>
                  <a:xfrm>
                    <a:off x="853809" y="1096169"/>
                    <a:ext cx="2002919" cy="561153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rPr>
                      <a:t>ส.</a:t>
                    </a:r>
                    <a:r>
                      <a:rPr kumimoji="0" lang="th-TH" sz="16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rPr>
                      <a:t>กท</a:t>
                    </a: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rPr>
                      <a:t>อ. ประกาศรับสมัคร </a:t>
                    </a: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rPr>
                      <a:t>Admin</a:t>
                    </a:r>
                  </a:p>
                </p:txBody>
              </p:sp>
              <p:cxnSp>
                <p:nvCxnSpPr>
                  <p:cNvPr id="102" name="ตัวเชื่อมต่อตรง 101">
                    <a:extLst>
                      <a:ext uri="{FF2B5EF4-FFF2-40B4-BE49-F238E27FC236}">
                        <a16:creationId xmlns:a16="http://schemas.microsoft.com/office/drawing/2014/main" id="{8B6056D1-02E0-4C61-A144-BCD642FDFE91}"/>
                      </a:ext>
                    </a:extLst>
                  </p:cNvPr>
                  <p:cNvCxnSpPr>
                    <a:cxnSpLocks/>
                    <a:stCxn id="58" idx="2"/>
                  </p:cNvCxnSpPr>
                  <p:nvPr/>
                </p:nvCxnSpPr>
                <p:spPr>
                  <a:xfrm flipV="1">
                    <a:off x="891865" y="1125289"/>
                    <a:ext cx="0" cy="1367339"/>
                  </a:xfrm>
                  <a:prstGeom prst="line">
                    <a:avLst/>
                  </a:prstGeom>
                  <a:ln w="38100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ตัวเชื่อมต่อตรง 103">
                    <a:extLst>
                      <a:ext uri="{FF2B5EF4-FFF2-40B4-BE49-F238E27FC236}">
                        <a16:creationId xmlns:a16="http://schemas.microsoft.com/office/drawing/2014/main" id="{E2264C42-40AF-430E-9A89-69B1333D2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856728" y="1125289"/>
                    <a:ext cx="0" cy="1249495"/>
                  </a:xfrm>
                  <a:prstGeom prst="line">
                    <a:avLst/>
                  </a:prstGeom>
                  <a:ln w="38100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กลุ่ม 84">
                  <a:extLst>
                    <a:ext uri="{FF2B5EF4-FFF2-40B4-BE49-F238E27FC236}">
                      <a16:creationId xmlns:a16="http://schemas.microsoft.com/office/drawing/2014/main" id="{B3676728-19F7-4ECD-903D-EB3860511939}"/>
                    </a:ext>
                  </a:extLst>
                </p:cNvPr>
                <p:cNvGrpSpPr/>
                <p:nvPr/>
              </p:nvGrpSpPr>
              <p:grpSpPr>
                <a:xfrm>
                  <a:off x="87467" y="2252003"/>
                  <a:ext cx="10622895" cy="709281"/>
                  <a:chOff x="-118597" y="349500"/>
                  <a:chExt cx="10622895" cy="709281"/>
                </a:xfrm>
              </p:grpSpPr>
              <p:grpSp>
                <p:nvGrpSpPr>
                  <p:cNvPr id="75" name="กลุ่ม 74">
                    <a:extLst>
                      <a:ext uri="{FF2B5EF4-FFF2-40B4-BE49-F238E27FC236}">
                        <a16:creationId xmlns:a16="http://schemas.microsoft.com/office/drawing/2014/main" id="{64F3A3D8-F80F-4F66-9E98-8329E3615E64}"/>
                      </a:ext>
                    </a:extLst>
                  </p:cNvPr>
                  <p:cNvGrpSpPr/>
                  <p:nvPr/>
                </p:nvGrpSpPr>
                <p:grpSpPr>
                  <a:xfrm>
                    <a:off x="9535672" y="372012"/>
                    <a:ext cx="968626" cy="686769"/>
                    <a:chOff x="9539109" y="1109848"/>
                    <a:chExt cx="968626" cy="686769"/>
                  </a:xfrm>
                </p:grpSpPr>
                <p:sp>
                  <p:nvSpPr>
                    <p:cNvPr id="56" name="วงรี 55">
                      <a:extLst>
                        <a:ext uri="{FF2B5EF4-FFF2-40B4-BE49-F238E27FC236}">
                          <a16:creationId xmlns:a16="http://schemas.microsoft.com/office/drawing/2014/main" id="{3E828692-AD13-43BA-93ED-4BB4DB4E50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60669" y="1496400"/>
                      <a:ext cx="309383" cy="300217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" name="กล่องข้อความ 56">
                      <a:extLst>
                        <a:ext uri="{FF2B5EF4-FFF2-40B4-BE49-F238E27FC236}">
                          <a16:creationId xmlns:a16="http://schemas.microsoft.com/office/drawing/2014/main" id="{7A6D6F3D-22E6-426B-AE2E-676AD002DE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39109" y="1109848"/>
                      <a:ext cx="968626" cy="34280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30 </a:t>
                      </a: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เม.ย.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65</a:t>
                      </a:r>
                    </a:p>
                  </p:txBody>
                </p:sp>
              </p:grpSp>
              <p:grpSp>
                <p:nvGrpSpPr>
                  <p:cNvPr id="67" name="กลุ่ม 66">
                    <a:extLst>
                      <a:ext uri="{FF2B5EF4-FFF2-40B4-BE49-F238E27FC236}">
                        <a16:creationId xmlns:a16="http://schemas.microsoft.com/office/drawing/2014/main" id="{F0EBCC72-E688-4CFB-8E9E-476B6EEF21A3}"/>
                      </a:ext>
                    </a:extLst>
                  </p:cNvPr>
                  <p:cNvGrpSpPr/>
                  <p:nvPr/>
                </p:nvGrpSpPr>
                <p:grpSpPr>
                  <a:xfrm>
                    <a:off x="-118597" y="356689"/>
                    <a:ext cx="1072530" cy="697608"/>
                    <a:chOff x="48124" y="313913"/>
                    <a:chExt cx="1072530" cy="697608"/>
                  </a:xfrm>
                </p:grpSpPr>
                <p:sp>
                  <p:nvSpPr>
                    <p:cNvPr id="63" name="วงรี 62">
                      <a:extLst>
                        <a:ext uri="{FF2B5EF4-FFF2-40B4-BE49-F238E27FC236}">
                          <a16:creationId xmlns:a16="http://schemas.microsoft.com/office/drawing/2014/main" id="{0B028B27-D991-4BE8-9B7D-08FF14B840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698" y="711304"/>
                      <a:ext cx="309383" cy="300217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" name="กล่องข้อความ 57">
                      <a:extLst>
                        <a:ext uri="{FF2B5EF4-FFF2-40B4-BE49-F238E27FC236}">
                          <a16:creationId xmlns:a16="http://schemas.microsoft.com/office/drawing/2014/main" id="{45D0A561-37E9-4D8A-8482-34B962EF64D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124" y="313913"/>
                      <a:ext cx="1072530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7 </a:t>
                      </a: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ก.พ.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65</a:t>
                      </a:r>
                    </a:p>
                  </p:txBody>
                </p:sp>
              </p:grpSp>
              <p:cxnSp>
                <p:nvCxnSpPr>
                  <p:cNvPr id="80" name="ตัวเชื่อมต่อตรง 79">
                    <a:extLst>
                      <a:ext uri="{FF2B5EF4-FFF2-40B4-BE49-F238E27FC236}">
                        <a16:creationId xmlns:a16="http://schemas.microsoft.com/office/drawing/2014/main" id="{5F937142-0CAE-46AA-8C4C-06A524B47FEA}"/>
                      </a:ext>
                    </a:extLst>
                  </p:cNvPr>
                  <p:cNvCxnSpPr>
                    <a:cxnSpLocks/>
                    <a:stCxn id="63" idx="6"/>
                    <a:endCxn id="56" idx="2"/>
                  </p:cNvCxnSpPr>
                  <p:nvPr/>
                </p:nvCxnSpPr>
                <p:spPr>
                  <a:xfrm>
                    <a:off x="572360" y="904189"/>
                    <a:ext cx="9284873" cy="4484"/>
                  </a:xfrm>
                  <a:prstGeom prst="line">
                    <a:avLst/>
                  </a:prstGeom>
                  <a:ln w="762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6" name="กลุ่ม 65">
                    <a:extLst>
                      <a:ext uri="{FF2B5EF4-FFF2-40B4-BE49-F238E27FC236}">
                        <a16:creationId xmlns:a16="http://schemas.microsoft.com/office/drawing/2014/main" id="{3AA47C5F-2597-467C-B3DC-A1F33F831EF5}"/>
                      </a:ext>
                    </a:extLst>
                  </p:cNvPr>
                  <p:cNvGrpSpPr/>
                  <p:nvPr/>
                </p:nvGrpSpPr>
                <p:grpSpPr>
                  <a:xfrm>
                    <a:off x="1704415" y="349500"/>
                    <a:ext cx="1072530" cy="704797"/>
                    <a:chOff x="1272873" y="306723"/>
                    <a:chExt cx="1072530" cy="704797"/>
                  </a:xfrm>
                </p:grpSpPr>
                <p:sp>
                  <p:nvSpPr>
                    <p:cNvPr id="64" name="วงรี 63">
                      <a:extLst>
                        <a:ext uri="{FF2B5EF4-FFF2-40B4-BE49-F238E27FC236}">
                          <a16:creationId xmlns:a16="http://schemas.microsoft.com/office/drawing/2014/main" id="{B6113A19-F5C3-4F2E-948F-2C555DD138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84113" y="711303"/>
                      <a:ext cx="309383" cy="300217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" name="กล่องข้อความ 64">
                      <a:extLst>
                        <a:ext uri="{FF2B5EF4-FFF2-40B4-BE49-F238E27FC236}">
                          <a16:creationId xmlns:a16="http://schemas.microsoft.com/office/drawing/2014/main" id="{F988200D-07C1-4C5F-B063-B63A8F01E6A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2873" y="306723"/>
                      <a:ext cx="1072530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27 </a:t>
                      </a: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ก.พ.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65</a:t>
                      </a:r>
                    </a:p>
                  </p:txBody>
                </p:sp>
              </p:grpSp>
              <p:grpSp>
                <p:nvGrpSpPr>
                  <p:cNvPr id="76" name="กลุ่ม 75">
                    <a:extLst>
                      <a:ext uri="{FF2B5EF4-FFF2-40B4-BE49-F238E27FC236}">
                        <a16:creationId xmlns:a16="http://schemas.microsoft.com/office/drawing/2014/main" id="{C959708D-4F10-49CF-93E3-EB3478856C12}"/>
                      </a:ext>
                    </a:extLst>
                  </p:cNvPr>
                  <p:cNvGrpSpPr/>
                  <p:nvPr/>
                </p:nvGrpSpPr>
                <p:grpSpPr>
                  <a:xfrm>
                    <a:off x="2668212" y="356689"/>
                    <a:ext cx="1072530" cy="702092"/>
                    <a:chOff x="8262358" y="1090041"/>
                    <a:chExt cx="1072530" cy="702092"/>
                  </a:xfrm>
                </p:grpSpPr>
                <p:sp>
                  <p:nvSpPr>
                    <p:cNvPr id="77" name="วงรี 76">
                      <a:extLst>
                        <a:ext uri="{FF2B5EF4-FFF2-40B4-BE49-F238E27FC236}">
                          <a16:creationId xmlns:a16="http://schemas.microsoft.com/office/drawing/2014/main" id="{81A01F08-A7F8-4967-8267-E9FCEDA124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33833" y="1491916"/>
                      <a:ext cx="309383" cy="300217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กล่องข้อความ 77">
                      <a:extLst>
                        <a:ext uri="{FF2B5EF4-FFF2-40B4-BE49-F238E27FC236}">
                          <a16:creationId xmlns:a16="http://schemas.microsoft.com/office/drawing/2014/main" id="{B9D31D96-8BEC-4598-BCF2-CE786AFDEF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62358" y="1090041"/>
                      <a:ext cx="1072530" cy="34280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2 </a:t>
                      </a: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มี.ค.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65</a:t>
                      </a:r>
                    </a:p>
                  </p:txBody>
                </p:sp>
              </p:grpSp>
            </p:grpSp>
          </p:grpSp>
          <p:sp>
            <p:nvSpPr>
              <p:cNvPr id="163" name="วงรี 162">
                <a:extLst>
                  <a:ext uri="{FF2B5EF4-FFF2-40B4-BE49-F238E27FC236}">
                    <a16:creationId xmlns:a16="http://schemas.microsoft.com/office/drawing/2014/main" id="{F18D0D6C-C22B-4148-9D8D-9845DE716C21}"/>
                  </a:ext>
                </a:extLst>
              </p:cNvPr>
              <p:cNvSpPr/>
              <p:nvPr/>
            </p:nvSpPr>
            <p:spPr>
              <a:xfrm>
                <a:off x="6006884" y="2160909"/>
                <a:ext cx="286956" cy="30021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วงรี 163">
                <a:extLst>
                  <a:ext uri="{FF2B5EF4-FFF2-40B4-BE49-F238E27FC236}">
                    <a16:creationId xmlns:a16="http://schemas.microsoft.com/office/drawing/2014/main" id="{D378FB73-9AA9-4C3F-9DE6-E71D89D73B07}"/>
                  </a:ext>
                </a:extLst>
              </p:cNvPr>
              <p:cNvSpPr/>
              <p:nvPr/>
            </p:nvSpPr>
            <p:spPr>
              <a:xfrm>
                <a:off x="7453354" y="2160909"/>
                <a:ext cx="286956" cy="30021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0" name="วงรี 189">
              <a:extLst>
                <a:ext uri="{FF2B5EF4-FFF2-40B4-BE49-F238E27FC236}">
                  <a16:creationId xmlns:a16="http://schemas.microsoft.com/office/drawing/2014/main" id="{B0BD516A-1C4B-4392-B6E8-4D9C588BAE9A}"/>
                </a:ext>
              </a:extLst>
            </p:cNvPr>
            <p:cNvSpPr/>
            <p:nvPr/>
          </p:nvSpPr>
          <p:spPr>
            <a:xfrm>
              <a:off x="8108033" y="2151727"/>
              <a:ext cx="286956" cy="30021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7" name="กลุ่ม 216">
            <a:extLst>
              <a:ext uri="{FF2B5EF4-FFF2-40B4-BE49-F238E27FC236}">
                <a16:creationId xmlns:a16="http://schemas.microsoft.com/office/drawing/2014/main" id="{A4A628FE-92BD-4E26-86D1-ECF04F2291C1}"/>
              </a:ext>
            </a:extLst>
          </p:cNvPr>
          <p:cNvGrpSpPr/>
          <p:nvPr/>
        </p:nvGrpSpPr>
        <p:grpSpPr>
          <a:xfrm>
            <a:off x="141191" y="4415983"/>
            <a:ext cx="11825521" cy="2194543"/>
            <a:chOff x="148589" y="4594860"/>
            <a:chExt cx="11825521" cy="2194543"/>
          </a:xfrm>
        </p:grpSpPr>
        <p:sp>
          <p:nvSpPr>
            <p:cNvPr id="216" name="สี่เหลี่ยมผืนผ้า: มุมมน 215">
              <a:extLst>
                <a:ext uri="{FF2B5EF4-FFF2-40B4-BE49-F238E27FC236}">
                  <a16:creationId xmlns:a16="http://schemas.microsoft.com/office/drawing/2014/main" id="{D4B89BC1-BD72-4DB9-9BE1-708FCB02C13C}"/>
                </a:ext>
              </a:extLst>
            </p:cNvPr>
            <p:cNvSpPr/>
            <p:nvPr/>
          </p:nvSpPr>
          <p:spPr>
            <a:xfrm>
              <a:off x="148589" y="4594860"/>
              <a:ext cx="11825521" cy="219454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[</a:t>
              </a:r>
            </a:p>
          </p:txBody>
        </p:sp>
        <p:grpSp>
          <p:nvGrpSpPr>
            <p:cNvPr id="215" name="กลุ่ม 214">
              <a:extLst>
                <a:ext uri="{FF2B5EF4-FFF2-40B4-BE49-F238E27FC236}">
                  <a16:creationId xmlns:a16="http://schemas.microsoft.com/office/drawing/2014/main" id="{C7E95081-BAA9-4FC8-A434-F6E286CFB804}"/>
                </a:ext>
              </a:extLst>
            </p:cNvPr>
            <p:cNvGrpSpPr/>
            <p:nvPr/>
          </p:nvGrpSpPr>
          <p:grpSpPr>
            <a:xfrm>
              <a:off x="4751841" y="4697620"/>
              <a:ext cx="7142752" cy="1974134"/>
              <a:chOff x="4751839" y="3930314"/>
              <a:chExt cx="7142752" cy="1974134"/>
            </a:xfrm>
          </p:grpSpPr>
          <p:grpSp>
            <p:nvGrpSpPr>
              <p:cNvPr id="204" name="กลุ่ม 203">
                <a:extLst>
                  <a:ext uri="{FF2B5EF4-FFF2-40B4-BE49-F238E27FC236}">
                    <a16:creationId xmlns:a16="http://schemas.microsoft.com/office/drawing/2014/main" id="{85D6A8D6-274F-4209-B9F7-3C0AF019799E}"/>
                  </a:ext>
                </a:extLst>
              </p:cNvPr>
              <p:cNvGrpSpPr/>
              <p:nvPr/>
            </p:nvGrpSpPr>
            <p:grpSpPr>
              <a:xfrm>
                <a:off x="8130053" y="3930314"/>
                <a:ext cx="1683498" cy="1940756"/>
                <a:chOff x="9749314" y="3805443"/>
                <a:chExt cx="1683498" cy="1940756"/>
              </a:xfrm>
            </p:grpSpPr>
            <p:sp>
              <p:nvSpPr>
                <p:cNvPr id="200" name="กล่องข้อความ 199">
                  <a:extLst>
                    <a:ext uri="{FF2B5EF4-FFF2-40B4-BE49-F238E27FC236}">
                      <a16:creationId xmlns:a16="http://schemas.microsoft.com/office/drawing/2014/main" id="{0F422524-9895-469A-8525-EC11CEF88198}"/>
                    </a:ext>
                  </a:extLst>
                </p:cNvPr>
                <p:cNvSpPr txBox="1"/>
                <p:nvPr/>
              </p:nvSpPr>
              <p:spPr>
                <a:xfrm>
                  <a:off x="9751858" y="3835123"/>
                  <a:ext cx="168095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IT๙" panose="020B0500040200020003" pitchFamily="34" charset="-34"/>
                      <a:ea typeface="+mn-ea"/>
                      <a:cs typeface="TH SarabunIT๙" panose="020B0500040200020003" pitchFamily="34" charset="-34"/>
                    </a:rPr>
                    <a:t>- </a:t>
                  </a:r>
                  <a:r>
                    <a: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IT๙" panose="020B0500040200020003" pitchFamily="34" charset="-34"/>
                      <a:ea typeface="+mn-ea"/>
                      <a:cs typeface="TH SarabunIT๙" panose="020B0500040200020003" pitchFamily="34" charset="-34"/>
                    </a:rPr>
                    <a:t>แจ้งผลให้ อปท./ส่วนราชการภูมิภาครับทราบ และแก้ไขตามข้อเสนอแนะ </a:t>
                  </a:r>
                </a:p>
              </p:txBody>
            </p:sp>
            <p:cxnSp>
              <p:nvCxnSpPr>
                <p:cNvPr id="203" name="ตัวเชื่อมต่อตรง 202">
                  <a:extLst>
                    <a:ext uri="{FF2B5EF4-FFF2-40B4-BE49-F238E27FC236}">
                      <a16:creationId xmlns:a16="http://schemas.microsoft.com/office/drawing/2014/main" id="{52634A9D-561E-418F-AC2A-B841DDE3F1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49314" y="3805443"/>
                  <a:ext cx="0" cy="1940756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กลุ่ม 205">
                <a:extLst>
                  <a:ext uri="{FF2B5EF4-FFF2-40B4-BE49-F238E27FC236}">
                    <a16:creationId xmlns:a16="http://schemas.microsoft.com/office/drawing/2014/main" id="{939E7495-6E70-4FC0-BDDC-ABBA045C5709}"/>
                  </a:ext>
                </a:extLst>
              </p:cNvPr>
              <p:cNvGrpSpPr/>
              <p:nvPr/>
            </p:nvGrpSpPr>
            <p:grpSpPr>
              <a:xfrm>
                <a:off x="4751839" y="3959994"/>
                <a:ext cx="1794421" cy="1944454"/>
                <a:chOff x="9453009" y="3835123"/>
                <a:chExt cx="1794421" cy="1944454"/>
              </a:xfrm>
            </p:grpSpPr>
            <p:sp>
              <p:nvSpPr>
                <p:cNvPr id="207" name="กล่องข้อความ 206">
                  <a:extLst>
                    <a:ext uri="{FF2B5EF4-FFF2-40B4-BE49-F238E27FC236}">
                      <a16:creationId xmlns:a16="http://schemas.microsoft.com/office/drawing/2014/main" id="{E76F9A07-7D96-4A2E-A117-021C7E973AE7}"/>
                    </a:ext>
                  </a:extLst>
                </p:cNvPr>
                <p:cNvSpPr txBox="1"/>
                <p:nvPr/>
              </p:nvSpPr>
              <p:spPr>
                <a:xfrm>
                  <a:off x="9512165" y="3835123"/>
                  <a:ext cx="1735265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IT๙" panose="020B0500040200020003" pitchFamily="34" charset="-34"/>
                      <a:ea typeface="+mn-ea"/>
                      <a:cs typeface="TH SarabunIT๙" panose="020B0500040200020003" pitchFamily="34" charset="-34"/>
                    </a:rPr>
                    <a:t>สรุปภาพรวมการยื่นข้อเสนอโครงการของจังหวัดเลย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IT๙" panose="020B0500040200020003" pitchFamily="34" charset="-34"/>
                      <a:ea typeface="+mn-ea"/>
                      <a:cs typeface="TH SarabunIT๙" panose="020B0500040200020003" pitchFamily="34" charset="-34"/>
                    </a:rPr>
                    <a:t>กลั่นกรองโดยเรียงคะแนน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IT๙" panose="020B0500040200020003" pitchFamily="34" charset="-34"/>
                      <a:ea typeface="+mn-ea"/>
                      <a:cs typeface="TH SarabunIT๙" panose="020B0500040200020003" pitchFamily="34" charset="-34"/>
                    </a:rPr>
                    <a:t>แจ้งให้คณะกรรมการเรียงลำดับความเหมาะสมของโครงการ</a:t>
                  </a:r>
                </a:p>
              </p:txBody>
            </p:sp>
            <p:cxnSp>
              <p:nvCxnSpPr>
                <p:cNvPr id="208" name="ตัวเชื่อมต่อตรง 207">
                  <a:extLst>
                    <a:ext uri="{FF2B5EF4-FFF2-40B4-BE49-F238E27FC236}">
                      <a16:creationId xmlns:a16="http://schemas.microsoft.com/office/drawing/2014/main" id="{D8A0ADBF-169F-42CB-8E1A-4E0BDC9A81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53009" y="3838821"/>
                  <a:ext cx="0" cy="1940756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กลุ่ม 208">
                <a:extLst>
                  <a:ext uri="{FF2B5EF4-FFF2-40B4-BE49-F238E27FC236}">
                    <a16:creationId xmlns:a16="http://schemas.microsoft.com/office/drawing/2014/main" id="{650B0C15-3545-4AA0-BA17-503C0C2553D6}"/>
                  </a:ext>
                </a:extLst>
              </p:cNvPr>
              <p:cNvGrpSpPr/>
              <p:nvPr/>
            </p:nvGrpSpPr>
            <p:grpSpPr>
              <a:xfrm>
                <a:off x="6500795" y="3939362"/>
                <a:ext cx="1570103" cy="1940756"/>
                <a:chOff x="9751857" y="3810793"/>
                <a:chExt cx="1570103" cy="1940756"/>
              </a:xfrm>
            </p:grpSpPr>
            <p:sp>
              <p:nvSpPr>
                <p:cNvPr id="210" name="กล่องข้อความ 209">
                  <a:extLst>
                    <a:ext uri="{FF2B5EF4-FFF2-40B4-BE49-F238E27FC236}">
                      <a16:creationId xmlns:a16="http://schemas.microsoft.com/office/drawing/2014/main" id="{05EE5DED-C282-42BB-B4C1-6B2013A42A1C}"/>
                    </a:ext>
                  </a:extLst>
                </p:cNvPr>
                <p:cNvSpPr txBox="1"/>
                <p:nvPr/>
              </p:nvSpPr>
              <p:spPr>
                <a:xfrm>
                  <a:off x="9751857" y="3835123"/>
                  <a:ext cx="157010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IT๙" panose="020B0500040200020003" pitchFamily="34" charset="-34"/>
                      <a:ea typeface="+mn-ea"/>
                      <a:cs typeface="TH SarabunIT๙" panose="020B0500040200020003" pitchFamily="34" charset="-34"/>
                    </a:rPr>
                    <a:t>- </a:t>
                  </a:r>
                  <a:r>
                    <a: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IT๙" panose="020B0500040200020003" pitchFamily="34" charset="-34"/>
                      <a:ea typeface="+mn-ea"/>
                      <a:cs typeface="TH SarabunIT๙" panose="020B0500040200020003" pitchFamily="34" charset="-34"/>
                    </a:rPr>
                    <a:t>สรุปการกลั่นกรองโครงการจากคณะทำงานฯ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IT๙" panose="020B0500040200020003" pitchFamily="34" charset="-34"/>
                      <a:ea typeface="+mn-ea"/>
                      <a:cs typeface="TH SarabunIT๙" panose="020B0500040200020003" pitchFamily="34" charset="-34"/>
                    </a:rPr>
                    <a:t>-</a:t>
                  </a:r>
                  <a:r>
                    <a: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IT๙" panose="020B0500040200020003" pitchFamily="34" charset="-34"/>
                      <a:ea typeface="+mn-ea"/>
                      <a:cs typeface="TH SarabunIT๙" panose="020B0500040200020003" pitchFamily="34" charset="-34"/>
                    </a:rPr>
                    <a:t> เสนอเห็นชอบแก่ กบจ.</a:t>
                  </a:r>
                </a:p>
              </p:txBody>
            </p:sp>
            <p:cxnSp>
              <p:nvCxnSpPr>
                <p:cNvPr id="211" name="ตัวเชื่อมต่อตรง 210">
                  <a:extLst>
                    <a:ext uri="{FF2B5EF4-FFF2-40B4-BE49-F238E27FC236}">
                      <a16:creationId xmlns:a16="http://schemas.microsoft.com/office/drawing/2014/main" id="{41BCE492-284F-4436-8E28-9A9958CE8D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51858" y="3810793"/>
                  <a:ext cx="0" cy="1940756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2" name="กลุ่ม 211">
                <a:extLst>
                  <a:ext uri="{FF2B5EF4-FFF2-40B4-BE49-F238E27FC236}">
                    <a16:creationId xmlns:a16="http://schemas.microsoft.com/office/drawing/2014/main" id="{879C5436-0B34-4B21-9EE0-AB2EB3794090}"/>
                  </a:ext>
                </a:extLst>
              </p:cNvPr>
              <p:cNvGrpSpPr/>
              <p:nvPr/>
            </p:nvGrpSpPr>
            <p:grpSpPr>
              <a:xfrm>
                <a:off x="9657232" y="3930314"/>
                <a:ext cx="2237359" cy="1940756"/>
                <a:chOff x="9751857" y="3810793"/>
                <a:chExt cx="2687748" cy="1940756"/>
              </a:xfrm>
            </p:grpSpPr>
            <p:sp>
              <p:nvSpPr>
                <p:cNvPr id="213" name="กล่องข้อความ 212">
                  <a:extLst>
                    <a:ext uri="{FF2B5EF4-FFF2-40B4-BE49-F238E27FC236}">
                      <a16:creationId xmlns:a16="http://schemas.microsoft.com/office/drawing/2014/main" id="{6B5886E3-88B9-435D-BEE2-F3F8E195C42F}"/>
                    </a:ext>
                  </a:extLst>
                </p:cNvPr>
                <p:cNvSpPr txBox="1"/>
                <p:nvPr/>
              </p:nvSpPr>
              <p:spPr>
                <a:xfrm>
                  <a:off x="9751857" y="3835123"/>
                  <a:ext cx="2687748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1600" dirty="0">
                      <a:solidFill>
                        <a:prstClr val="black"/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rPr>
                    <a:t>- </a:t>
                  </a:r>
                  <a:r>
                    <a: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IT๙" panose="020B0500040200020003" pitchFamily="34" charset="-34"/>
                      <a:ea typeface="+mn-ea"/>
                      <a:cs typeface="TH SarabunIT๙" panose="020B0500040200020003" pitchFamily="34" charset="-34"/>
                    </a:rPr>
                    <a:t>ลงพื้นที่</a:t>
                  </a:r>
                  <a:r>
                    <a:rPr lang="th-TH" sz="1600" dirty="0">
                      <a:solidFill>
                        <a:prstClr val="black"/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rPr>
                    <a:t>ตรวจสอบความซ้ำซ้อนและยืนยันความซ้ำซ้อนของผู้ใช้ประโยชน์ ก่อนส่งผลการพิจารณาให้ ส.</a:t>
                  </a:r>
                  <a:r>
                    <a:rPr lang="th-TH" sz="1600" dirty="0" err="1">
                      <a:solidFill>
                        <a:prstClr val="black"/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rPr>
                    <a:t>กท</a:t>
                  </a:r>
                  <a:r>
                    <a:rPr lang="th-TH" sz="1600" dirty="0">
                      <a:solidFill>
                        <a:prstClr val="black"/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rPr>
                    <a:t>อ.</a:t>
                  </a:r>
                </a:p>
                <a:p>
                  <a:pPr marR="0" lvl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IT๙" panose="020B0500040200020003" pitchFamily="34" charset="-34"/>
                      <a:ea typeface="+mn-ea"/>
                      <a:cs typeface="TH SarabunIT๙" panose="020B0500040200020003" pitchFamily="34" charset="-34"/>
                    </a:rPr>
                    <a:t>- </a:t>
                  </a:r>
                  <a:r>
                    <a: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IT๙" panose="020B0500040200020003" pitchFamily="34" charset="-34"/>
                      <a:ea typeface="+mn-ea"/>
                      <a:cs typeface="TH SarabunIT๙" panose="020B0500040200020003" pitchFamily="34" charset="-34"/>
                    </a:rPr>
                    <a:t>ร</a:t>
                  </a:r>
                  <a:r>
                    <a:rPr lang="th-TH" sz="1600" dirty="0" err="1">
                      <a:solidFill>
                        <a:prstClr val="black"/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rPr>
                    <a:t>วบ</a:t>
                  </a:r>
                  <a:r>
                    <a:rPr lang="th-TH" sz="1600" dirty="0">
                      <a:solidFill>
                        <a:prstClr val="black"/>
                      </a:solidFill>
                      <a:latin typeface="TH SarabunIT๙" panose="020B0500040200020003" pitchFamily="34" charset="-34"/>
                      <a:cs typeface="TH SarabunIT๙" panose="020B0500040200020003" pitchFamily="34" charset="-34"/>
                    </a:rPr>
                    <a:t>รวมเอกสารหลักฐานทุกโครงการ</a:t>
                  </a:r>
                  <a:endParaRPr kumimoji="0" lang="th-TH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IT๙" panose="020B0500040200020003" pitchFamily="34" charset="-34"/>
                    <a:ea typeface="+mn-ea"/>
                    <a:cs typeface="TH SarabunIT๙" panose="020B0500040200020003" pitchFamily="34" charset="-34"/>
                  </a:endParaRPr>
                </a:p>
              </p:txBody>
            </p:sp>
            <p:cxnSp>
              <p:nvCxnSpPr>
                <p:cNvPr id="214" name="ตัวเชื่อมต่อตรง 213">
                  <a:extLst>
                    <a:ext uri="{FF2B5EF4-FFF2-40B4-BE49-F238E27FC236}">
                      <a16:creationId xmlns:a16="http://schemas.microsoft.com/office/drawing/2014/main" id="{5601A721-FAD7-4ED0-BCC6-E6B2E625A8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51858" y="3810793"/>
                  <a:ext cx="0" cy="1940756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9" name="กล่องข้อความ 78">
            <a:extLst>
              <a:ext uri="{FF2B5EF4-FFF2-40B4-BE49-F238E27FC236}">
                <a16:creationId xmlns:a16="http://schemas.microsoft.com/office/drawing/2014/main" id="{EE36A5EC-F877-464F-B112-24FC2E258247}"/>
              </a:ext>
            </a:extLst>
          </p:cNvPr>
          <p:cNvSpPr txBox="1"/>
          <p:nvPr/>
        </p:nvSpPr>
        <p:spPr>
          <a:xfrm>
            <a:off x="3198623" y="3359013"/>
            <a:ext cx="110594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ประชุมชี้แจงแนวทางปฏิบัติสำหรับขอรับการสนับสนุน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81" name="สามเหลี่ยมหน้าจั่ว 80">
            <a:extLst>
              <a:ext uri="{FF2B5EF4-FFF2-40B4-BE49-F238E27FC236}">
                <a16:creationId xmlns:a16="http://schemas.microsoft.com/office/drawing/2014/main" id="{BF5151A3-AFB0-497A-A641-0F6DF7852D65}"/>
              </a:ext>
            </a:extLst>
          </p:cNvPr>
          <p:cNvSpPr/>
          <p:nvPr/>
        </p:nvSpPr>
        <p:spPr>
          <a:xfrm>
            <a:off x="3566349" y="3070055"/>
            <a:ext cx="370489" cy="300212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12488DB3-58B3-43A7-BED6-BCCE52A997CA}"/>
              </a:ext>
            </a:extLst>
          </p:cNvPr>
          <p:cNvGrpSpPr/>
          <p:nvPr/>
        </p:nvGrpSpPr>
        <p:grpSpPr>
          <a:xfrm>
            <a:off x="224588" y="-103803"/>
            <a:ext cx="4168175" cy="1323528"/>
            <a:chOff x="3501849" y="-200000"/>
            <a:chExt cx="7555756" cy="2707665"/>
          </a:xfrm>
        </p:grpSpPr>
        <p:pic>
          <p:nvPicPr>
            <p:cNvPr id="84" name="รูปภาพ 83">
              <a:extLst>
                <a:ext uri="{FF2B5EF4-FFF2-40B4-BE49-F238E27FC236}">
                  <a16:creationId xmlns:a16="http://schemas.microsoft.com/office/drawing/2014/main" id="{0D074256-1824-4037-887F-8937A6059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261" y="-200000"/>
              <a:ext cx="4874344" cy="27076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6" name="รูปภาพ 85">
              <a:extLst>
                <a:ext uri="{FF2B5EF4-FFF2-40B4-BE49-F238E27FC236}">
                  <a16:creationId xmlns:a16="http://schemas.microsoft.com/office/drawing/2014/main" id="{D3F02273-4EC2-4505-8D0F-14764F709EE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4" y="392769"/>
              <a:ext cx="1155211" cy="1354219"/>
            </a:xfrm>
            <a:prstGeom prst="rect">
              <a:avLst/>
            </a:prstGeom>
          </p:spPr>
        </p:pic>
        <p:pic>
          <p:nvPicPr>
            <p:cNvPr id="87" name="รูปภาพ 86">
              <a:extLst>
                <a:ext uri="{FF2B5EF4-FFF2-40B4-BE49-F238E27FC236}">
                  <a16:creationId xmlns:a16="http://schemas.microsoft.com/office/drawing/2014/main" id="{95387AFB-6371-4817-A8AA-08F911B5B9E2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849" y="348097"/>
              <a:ext cx="1267698" cy="1398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กล่องข้อความ 87">
            <a:extLst>
              <a:ext uri="{FF2B5EF4-FFF2-40B4-BE49-F238E27FC236}">
                <a16:creationId xmlns:a16="http://schemas.microsoft.com/office/drawing/2014/main" id="{C8AFB077-94E1-4C0B-B1B4-08C45C566992}"/>
              </a:ext>
            </a:extLst>
          </p:cNvPr>
          <p:cNvSpPr txBox="1"/>
          <p:nvPr/>
        </p:nvSpPr>
        <p:spPr>
          <a:xfrm>
            <a:off x="4278449" y="2451389"/>
            <a:ext cx="9620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8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มี.ค.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65</a:t>
            </a:r>
          </a:p>
        </p:txBody>
      </p:sp>
      <p:sp>
        <p:nvSpPr>
          <p:cNvPr id="90" name="วงรี 89">
            <a:extLst>
              <a:ext uri="{FF2B5EF4-FFF2-40B4-BE49-F238E27FC236}">
                <a16:creationId xmlns:a16="http://schemas.microsoft.com/office/drawing/2014/main" id="{98882760-DA8E-4B13-BF49-AFA73ED00667}"/>
              </a:ext>
            </a:extLst>
          </p:cNvPr>
          <p:cNvSpPr/>
          <p:nvPr/>
        </p:nvSpPr>
        <p:spPr>
          <a:xfrm>
            <a:off x="4579014" y="2873057"/>
            <a:ext cx="325301" cy="323451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9163EEA-B241-4ADA-A537-F8F27E5B890C}"/>
              </a:ext>
            </a:extLst>
          </p:cNvPr>
          <p:cNvSpPr txBox="1"/>
          <p:nvPr/>
        </p:nvSpPr>
        <p:spPr>
          <a:xfrm>
            <a:off x="687110" y="4612770"/>
            <a:ext cx="3480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อปท.จัดเสนอโครงการให้แก่ </a:t>
            </a:r>
            <a:r>
              <a:rPr lang="th-TH" sz="2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สพ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จ.เลย รวมรวมและเสนอต่อคณะทำงาน ตั้งแต่วันที่ 2 มี.ค. 2565 – 2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มี.ค. 2565 รวมระยะเวลา 2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วัน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187C93F-336D-493F-949A-E612FE5BEDA9}"/>
              </a:ext>
            </a:extLst>
          </p:cNvPr>
          <p:cNvSpPr/>
          <p:nvPr/>
        </p:nvSpPr>
        <p:spPr>
          <a:xfrm>
            <a:off x="578197" y="4543073"/>
            <a:ext cx="3700252" cy="1112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9" name="กล่องข้อความ 88">
            <a:extLst>
              <a:ext uri="{FF2B5EF4-FFF2-40B4-BE49-F238E27FC236}">
                <a16:creationId xmlns:a16="http://schemas.microsoft.com/office/drawing/2014/main" id="{B91AA4A4-C448-465C-9C23-A261AC0EF1DA}"/>
              </a:ext>
            </a:extLst>
          </p:cNvPr>
          <p:cNvSpPr txBox="1"/>
          <p:nvPr/>
        </p:nvSpPr>
        <p:spPr>
          <a:xfrm>
            <a:off x="0" y="884188"/>
            <a:ext cx="121920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</a:t>
            </a:r>
            <a:r>
              <a:rPr lang="en-US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</a:t>
            </a:r>
            <a:r>
              <a:rPr lang="en-US" sz="24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1 </a:t>
            </a:r>
            <a:r>
              <a:rPr lang="th-TH" sz="24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กรอบระยะเวลาในการขอรับขอรับการสนับสนุนเงินกองทุนเพื่อส่งเสริมการอนุรักษ์พลังงาน ปีงบประมาณ พ.ศ. </a:t>
            </a:r>
            <a:r>
              <a:rPr lang="en-US" sz="24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2565</a:t>
            </a:r>
            <a:endParaRPr lang="th-TH" sz="2400" b="1" dirty="0">
              <a:solidFill>
                <a:schemeClr val="tx1"/>
              </a:solidFill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C6B366A9-B16D-4562-8E3E-F243748CB562}"/>
              </a:ext>
            </a:extLst>
          </p:cNvPr>
          <p:cNvSpPr/>
          <p:nvPr/>
        </p:nvSpPr>
        <p:spPr>
          <a:xfrm>
            <a:off x="4167441" y="1987735"/>
            <a:ext cx="1218068" cy="3049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เปิดระบบ</a:t>
            </a:r>
          </a:p>
        </p:txBody>
      </p:sp>
      <p:sp>
        <p:nvSpPr>
          <p:cNvPr id="91" name="สี่เหลี่ยมผืนผ้า 90">
            <a:extLst>
              <a:ext uri="{FF2B5EF4-FFF2-40B4-BE49-F238E27FC236}">
                <a16:creationId xmlns:a16="http://schemas.microsoft.com/office/drawing/2014/main" id="{5A277981-D26D-44A4-8AD0-CD2F2B9F7004}"/>
              </a:ext>
            </a:extLst>
          </p:cNvPr>
          <p:cNvSpPr/>
          <p:nvPr/>
        </p:nvSpPr>
        <p:spPr>
          <a:xfrm>
            <a:off x="10542033" y="2069504"/>
            <a:ext cx="1218068" cy="3049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ปิดระบบ</a:t>
            </a:r>
          </a:p>
        </p:txBody>
      </p:sp>
      <p:sp>
        <p:nvSpPr>
          <p:cNvPr id="92" name="文本框 10">
            <a:extLst>
              <a:ext uri="{FF2B5EF4-FFF2-40B4-BE49-F238E27FC236}">
                <a16:creationId xmlns:a16="http://schemas.microsoft.com/office/drawing/2014/main" id="{F2C04D89-3D37-41A2-89A2-401646E255B4}"/>
              </a:ext>
            </a:extLst>
          </p:cNvPr>
          <p:cNvSpPr txBox="1"/>
          <p:nvPr/>
        </p:nvSpPr>
        <p:spPr>
          <a:xfrm>
            <a:off x="4304563" y="350499"/>
            <a:ext cx="781551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การยื่นข้อเสนอโครงการจากเงินกองทุนเพื่อส่งเสริมการอนุรักษ์พลังงาน ปีงบประมาณ</a:t>
            </a:r>
            <a:r>
              <a:rPr lang="en-US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พ.ศ. 2565</a:t>
            </a:r>
            <a:endParaRPr lang="en-US" sz="2200" b="1" kern="1200" dirty="0">
              <a:solidFill>
                <a:schemeClr val="dk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511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977B456B-62DE-4DDE-B807-6F35AC173F87}"/>
              </a:ext>
            </a:extLst>
          </p:cNvPr>
          <p:cNvSpPr txBox="1"/>
          <p:nvPr/>
        </p:nvSpPr>
        <p:spPr>
          <a:xfrm>
            <a:off x="431370" y="2530898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D5CEFDAC-45EB-45BB-9E2F-7D8D7BE07F29}"/>
              </a:ext>
            </a:extLst>
          </p:cNvPr>
          <p:cNvGrpSpPr/>
          <p:nvPr/>
        </p:nvGrpSpPr>
        <p:grpSpPr>
          <a:xfrm>
            <a:off x="1062551" y="1775696"/>
            <a:ext cx="10307534" cy="4062780"/>
            <a:chOff x="1549115" y="901642"/>
            <a:chExt cx="10307534" cy="4062780"/>
          </a:xfrm>
        </p:grpSpPr>
        <p:sp>
          <p:nvSpPr>
            <p:cNvPr id="33" name="ลูกศรขวา 32"/>
            <p:cNvSpPr/>
            <p:nvPr/>
          </p:nvSpPr>
          <p:spPr>
            <a:xfrm>
              <a:off x="3931423" y="2717539"/>
              <a:ext cx="504056" cy="64807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กลุ่ม 11">
              <a:extLst>
                <a:ext uri="{FF2B5EF4-FFF2-40B4-BE49-F238E27FC236}">
                  <a16:creationId xmlns:a16="http://schemas.microsoft.com/office/drawing/2014/main" id="{D893B7D2-C2FB-4B14-8F44-D0D765E58766}"/>
                </a:ext>
              </a:extLst>
            </p:cNvPr>
            <p:cNvGrpSpPr/>
            <p:nvPr/>
          </p:nvGrpSpPr>
          <p:grpSpPr>
            <a:xfrm>
              <a:off x="1549115" y="901642"/>
              <a:ext cx="10307534" cy="4062780"/>
              <a:chOff x="1549115" y="901642"/>
              <a:chExt cx="10307534" cy="4062780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id="{155A04B7-0090-45C0-9019-9253EEB096AB}"/>
                  </a:ext>
                </a:extLst>
              </p:cNvPr>
              <p:cNvGrpSpPr/>
              <p:nvPr/>
            </p:nvGrpSpPr>
            <p:grpSpPr>
              <a:xfrm>
                <a:off x="7632180" y="901642"/>
                <a:ext cx="4224469" cy="4062780"/>
                <a:chOff x="7632180" y="1096672"/>
                <a:chExt cx="4224469" cy="4062780"/>
              </a:xfrm>
            </p:grpSpPr>
            <p:sp>
              <p:nvSpPr>
                <p:cNvPr id="36" name="ลูกศรขวา 35"/>
                <p:cNvSpPr/>
                <p:nvPr/>
              </p:nvSpPr>
              <p:spPr>
                <a:xfrm>
                  <a:off x="7640412" y="2912569"/>
                  <a:ext cx="504056" cy="648072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" name="กลุ่ม 2">
                  <a:extLst>
                    <a:ext uri="{FF2B5EF4-FFF2-40B4-BE49-F238E27FC236}">
                      <a16:creationId xmlns:a16="http://schemas.microsoft.com/office/drawing/2014/main" id="{EABF1042-4D27-4814-83B7-1191A3C321DF}"/>
                    </a:ext>
                  </a:extLst>
                </p:cNvPr>
                <p:cNvGrpSpPr/>
                <p:nvPr/>
              </p:nvGrpSpPr>
              <p:grpSpPr>
                <a:xfrm>
                  <a:off x="7632180" y="1096672"/>
                  <a:ext cx="4224469" cy="4062780"/>
                  <a:chOff x="7632179" y="749863"/>
                  <a:chExt cx="4224469" cy="4062780"/>
                </a:xfrm>
              </p:grpSpPr>
              <p:sp>
                <p:nvSpPr>
                  <p:cNvPr id="37" name="แผนผังลำดับงาน: เอกสาร 36"/>
                  <p:cNvSpPr/>
                  <p:nvPr/>
                </p:nvSpPr>
                <p:spPr>
                  <a:xfrm>
                    <a:off x="8540008" y="1834965"/>
                    <a:ext cx="2688299" cy="2104767"/>
                  </a:xfrm>
                  <a:prstGeom prst="flowChartDocumen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wrap="square" lIns="48000" tIns="45720" rIns="48000" bIns="45720" rtlCol="0" anchor="b"/>
                  <a:lstStyle/>
                  <a:p>
                    <a:pPr marL="271456" marR="0" lvl="0" indent="-271456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+mj-lt"/>
                      <a:buAutoNum type="arabicPeriod"/>
                      <a:tabLst/>
                      <a:defRPr/>
                    </a:pPr>
                    <a:endParaRPr kumimoji="0" lang="en-US" sz="18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  <a:p>
                    <a:pPr marL="271456" marR="0" lvl="0" indent="-271456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+mj-lt"/>
                      <a:buAutoNum type="arabicPeriod"/>
                      <a:tabLst/>
                      <a:defRPr/>
                    </a:pPr>
                    <a:endParaRPr kumimoji="0" lang="th-TH" sz="18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  <a:p>
                    <a:pPr marL="271456" marR="0" lvl="0" indent="-271456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+mj-lt"/>
                      <a:buAutoNum type="arabicPeriod"/>
                      <a:tabLst/>
                      <a:defRPr/>
                    </a:pPr>
                    <a:endParaRPr kumimoji="0" lang="th-TH" sz="18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  <a:p>
                    <a:pPr marL="271456" marR="0" lvl="0" indent="-271456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+mj-lt"/>
                      <a:buAutoNum type="arabicPeriod"/>
                      <a:tabLst/>
                      <a:defRPr/>
                    </a:pPr>
                    <a:endParaRPr kumimoji="0" lang="th-TH" sz="18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7632179" y="749863"/>
                    <a:ext cx="4224469" cy="1015663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rtlCol="0">
                    <a:spAutoFit/>
                  </a:bodyPr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rPr>
                      <a:t>3. คณะทำงานบูรณาจังหวัด ฯ</a:t>
                    </a:r>
                    <a:endParaRPr kumimoji="0" lang="en-US" sz="2000" b="1" i="0" u="none" strike="noStrike" kern="1200" cap="none" spc="-4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-4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rPr>
                      <a:t>(</a:t>
                    </a:r>
                    <a:r>
                      <a:rPr kumimoji="0" lang="th-TH" sz="2000" b="1" i="0" u="none" strike="noStrike" kern="1200" cap="none" spc="-4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rPr>
                      <a:t>คำสั่งจังหวัดเลยที่</a:t>
                    </a:r>
                    <a:r>
                      <a:rPr kumimoji="0" lang="en-US" sz="2000" b="1" i="0" u="none" strike="noStrike" kern="1200" cap="none" spc="-4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rPr>
                      <a:t> 378 / 2564 )</a:t>
                    </a:r>
                    <a:endParaRPr lang="en-US" sz="2000" b="1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ea typeface="Tahoma" panose="020B0604030504040204" pitchFamily="34" charset="0"/>
                      <a:cs typeface="TH Sarabun New" panose="020B0500040200020003" pitchFamily="34" charset="-34"/>
                    </a:endParaRPr>
                  </a:p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rPr>
                      <a:t>และพิจารณากลั่นกรองเสนอ กบจ.</a:t>
                    </a: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endParaRPr>
                  </a:p>
                </p:txBody>
              </p:sp>
              <p:sp>
                <p:nvSpPr>
                  <p:cNvPr id="22" name="สี่เหลี่ยมผืนผ้า 21"/>
                  <p:cNvSpPr/>
                  <p:nvPr/>
                </p:nvSpPr>
                <p:spPr>
                  <a:xfrm>
                    <a:off x="8665861" y="2026986"/>
                    <a:ext cx="2721936" cy="124162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271456" marR="0" lvl="0" indent="-271456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+mj-lt"/>
                      <a:buAutoNum type="arabicPeriod"/>
                      <a:tabLst/>
                      <a:defRPr/>
                    </a:pPr>
                    <a:r>
                      <a:rPr kumimoji="0" lang="th-TH" sz="1867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rPr>
                      <a:t>ตรวจสอบคุณสมบัติและหลักฐาน</a:t>
                    </a:r>
                  </a:p>
                  <a:p>
                    <a:pPr marL="271456" marR="0" lvl="0" indent="-271456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+mj-lt"/>
                      <a:buAutoNum type="arabicPeriod"/>
                      <a:tabLst/>
                      <a:defRPr/>
                    </a:pPr>
                    <a:r>
                      <a:rPr kumimoji="0" lang="th-TH" sz="1867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rPr>
                      <a:t>ให้คะแนนรายเทคโนโลยี</a:t>
                    </a:r>
                  </a:p>
                  <a:p>
                    <a:pPr marL="271456" marR="0" lvl="0" indent="-271456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+mj-lt"/>
                      <a:buAutoNum type="arabicPeriod"/>
                      <a:tabLst/>
                      <a:defRPr/>
                    </a:pPr>
                    <a:r>
                      <a:rPr kumimoji="0" lang="th-TH" sz="1867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rPr>
                      <a:t>เรียงลำดับความสำคัญ</a:t>
                    </a:r>
                  </a:p>
                  <a:p>
                    <a:pPr marL="271456" marR="0" lvl="0" indent="-271456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+mj-lt"/>
                      <a:buAutoNum type="arabicPeriod"/>
                      <a:tabLst/>
                      <a:defRPr/>
                    </a:pPr>
                    <a:r>
                      <a:rPr kumimoji="0" lang="th-TH" sz="1867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rPr>
                      <a:t>เสนอ กบจ.เห็นชอบ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8399098" y="3981646"/>
                    <a:ext cx="2829209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116414" marR="0" lvl="0" indent="-116414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itchFamily="34" charset="0"/>
                      <a:buChar char="•"/>
                      <a:tabLst/>
                      <a:defRPr/>
                    </a:pPr>
                    <a:r>
                      <a:rPr kumimoji="0" lang="th-TH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rPr>
                      <a:t>คณะทำงานฯ แจ้งผลไปยัง หน่วยงาน ที่ผ่านการพิจารณา โดย ให้ปรับโครงการตามที่ กบจ.เห็นชอบ</a:t>
                    </a:r>
                  </a:p>
                </p:txBody>
              </p:sp>
            </p:grpSp>
          </p:grpSp>
          <p:grpSp>
            <p:nvGrpSpPr>
              <p:cNvPr id="10" name="กลุ่ม 9">
                <a:extLst>
                  <a:ext uri="{FF2B5EF4-FFF2-40B4-BE49-F238E27FC236}">
                    <a16:creationId xmlns:a16="http://schemas.microsoft.com/office/drawing/2014/main" id="{E627479F-6477-44D3-B048-2458A3390BC7}"/>
                  </a:ext>
                </a:extLst>
              </p:cNvPr>
              <p:cNvGrpSpPr/>
              <p:nvPr/>
            </p:nvGrpSpPr>
            <p:grpSpPr>
              <a:xfrm>
                <a:off x="1549115" y="959620"/>
                <a:ext cx="2457374" cy="2541970"/>
                <a:chOff x="880271" y="972603"/>
                <a:chExt cx="2457374" cy="2541970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880271" y="972603"/>
                  <a:ext cx="2457374" cy="10770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21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1.กลุ่มเกษตร/วิสาหกิจชุมชน ยื่นใบสมัครกับ อปท.</a:t>
                  </a:r>
                  <a:r>
                    <a:rPr kumimoji="0" lang="en-US" sz="21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 </a:t>
                  </a:r>
                  <a:r>
                    <a:rPr kumimoji="0" lang="th-TH" sz="21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หรือ หน่วยงานราชการ</a:t>
                  </a:r>
                  <a:endPara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Tahoma" pitchFamily="34" charset="0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20" name="แผนผังลำดับงาน: เอกสาร 19"/>
                <p:cNvSpPr/>
                <p:nvPr/>
              </p:nvSpPr>
              <p:spPr>
                <a:xfrm>
                  <a:off x="894328" y="2009606"/>
                  <a:ext cx="2102187" cy="1504967"/>
                </a:xfrm>
                <a:prstGeom prst="flowChartDocumen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48000" tIns="45720" rIns="48000" bIns="45720" rtlCol="0" anchor="t"/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8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1.ใบสมัครรายเทคโนโลยี</a:t>
                  </a:r>
                </a:p>
                <a:p>
                  <a:pPr marL="478355" marR="0" lvl="0" indent="-234945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4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1.1 เทคโนโลยีพลังงานชุมชน</a:t>
                  </a:r>
                </a:p>
                <a:p>
                  <a:pPr marL="478355" marR="0" lvl="0" indent="-234945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4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1.2 สูบน้ำแสงอาทิตย์(บาดาล)</a:t>
                  </a:r>
                </a:p>
                <a:p>
                  <a:pPr marL="478355" marR="0" lvl="0" indent="-234945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4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1.3 ระบบสูบน้ำผิวดิน</a:t>
                  </a:r>
                </a:p>
                <a:p>
                  <a:pPr marL="478355" marR="0" lvl="0" indent="-234945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4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1.4 ไฟฟ้า </a:t>
                  </a:r>
                  <a:r>
                    <a:rPr kumimoji="0" lang="en-US" sz="14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Off Grid</a:t>
                  </a:r>
                </a:p>
                <a:p>
                  <a:pPr marL="478355" marR="0" lvl="0" indent="-234945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4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Tahoma" pitchFamily="34" charset="0"/>
                    <a:cs typeface="TH Sarabun New" panose="020B0500040200020003" pitchFamily="34" charset="-34"/>
                  </a:endParaRPr>
                </a:p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4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Tahoma" pitchFamily="34" charset="0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8" name="กลุ่ม 7">
                <a:extLst>
                  <a:ext uri="{FF2B5EF4-FFF2-40B4-BE49-F238E27FC236}">
                    <a16:creationId xmlns:a16="http://schemas.microsoft.com/office/drawing/2014/main" id="{B10D08F3-4385-4890-AB16-0821980B0AAD}"/>
                  </a:ext>
                </a:extLst>
              </p:cNvPr>
              <p:cNvGrpSpPr/>
              <p:nvPr/>
            </p:nvGrpSpPr>
            <p:grpSpPr>
              <a:xfrm>
                <a:off x="4810042" y="959620"/>
                <a:ext cx="2576346" cy="3273785"/>
                <a:chOff x="4755491" y="723925"/>
                <a:chExt cx="2576346" cy="327378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4755491" y="723925"/>
                  <a:ext cx="2576346" cy="10770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21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2.อปท. / หน่วยงานราชการ</a:t>
                  </a:r>
                </a:p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21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รวบรวมและยื่นข้อเสนอโครงการผ่านผู้ว่าราชการจังหวัด</a:t>
                  </a:r>
                  <a:endPara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Tahoma" pitchFamily="34" charset="0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31" name="แผนผังลำดับงาน: เอกสาร 30">
                  <a:extLst>
                    <a:ext uri="{FF2B5EF4-FFF2-40B4-BE49-F238E27FC236}">
                      <a16:creationId xmlns:a16="http://schemas.microsoft.com/office/drawing/2014/main" id="{D14E67D0-7701-498B-9F3A-1CF16B0157D4}"/>
                    </a:ext>
                  </a:extLst>
                </p:cNvPr>
                <p:cNvSpPr/>
                <p:nvPr/>
              </p:nvSpPr>
              <p:spPr>
                <a:xfrm>
                  <a:off x="4990867" y="1760928"/>
                  <a:ext cx="1976824" cy="648072"/>
                </a:xfrm>
                <a:prstGeom prst="flowChartDocumen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48000" tIns="45720" rIns="48000" bIns="45720" rtlCol="0" anchor="t"/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8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1.ใบสมัครรายเทคโนโลยี</a:t>
                  </a:r>
                </a:p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4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Tahoma" pitchFamily="34" charset="0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9" name="แผนผังลำดับงาน: เอกสาร 18"/>
                <p:cNvSpPr/>
                <p:nvPr/>
              </p:nvSpPr>
              <p:spPr>
                <a:xfrm>
                  <a:off x="4990867" y="2173507"/>
                  <a:ext cx="1976823" cy="1824203"/>
                </a:xfrm>
                <a:prstGeom prst="flowChartDocumen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48000" tIns="45720" rIns="48000" bIns="45720" rtlCol="0" anchor="t"/>
                <a:lstStyle/>
                <a:p>
                  <a:pPr marL="243411" marR="0" lvl="0" indent="-243411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8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2.ข้อเสนอโครงการ </a:t>
                  </a:r>
                </a:p>
                <a:p>
                  <a:pPr marL="243411" marR="0" lvl="0" indent="-243411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(ตามแบบกำหนดของ ส.</a:t>
                  </a:r>
                  <a:r>
                    <a:rPr kumimoji="0" lang="th-TH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กท</a:t>
                  </a:r>
                  <a:r>
                    <a:rPr kumimoji="0" lang="th-TH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อ.)</a:t>
                  </a:r>
                </a:p>
                <a:p>
                  <a:pPr marL="243411" marR="0" lvl="0" indent="-243411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Tahoma" pitchFamily="34" charset="0"/>
                    <a:cs typeface="TH Sarabun New" panose="020B0500040200020003" pitchFamily="34" charset="-34"/>
                  </a:endParaRPr>
                </a:p>
                <a:p>
                  <a:pPr marL="478355" marR="0" lvl="0" indent="-234945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2</a:t>
                  </a:r>
                  <a:r>
                    <a:rPr kumimoji="0" lang="th-TH" sz="14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.1 เทคโนโลยีพลังงานชุมชน</a:t>
                  </a:r>
                </a:p>
                <a:p>
                  <a:pPr marL="478355" marR="0" lvl="0" indent="-234945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67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2</a:t>
                  </a:r>
                  <a:r>
                    <a:rPr kumimoji="0" lang="th-TH" sz="14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.2 สูบน้ำแสงอาทิตย์(บาดาล)</a:t>
                  </a:r>
                </a:p>
                <a:p>
                  <a:pPr marL="478355" indent="-234945"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67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2</a:t>
                  </a:r>
                  <a:r>
                    <a:rPr kumimoji="0" lang="th-TH" sz="14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.3 ระบบสูบน้ำผิวดิน</a:t>
                  </a:r>
                </a:p>
                <a:p>
                  <a:pPr marL="478355" marR="0" lvl="0" indent="-234945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67" dirty="0">
                      <a:solidFill>
                        <a:prstClr val="black"/>
                      </a:solidFill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2</a:t>
                  </a:r>
                  <a:r>
                    <a:rPr kumimoji="0" lang="th-TH" sz="14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.4 ไฟฟ้า </a:t>
                  </a:r>
                  <a:r>
                    <a:rPr kumimoji="0" lang="en-US" sz="14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Tahoma" pitchFamily="34" charset="0"/>
                      <a:cs typeface="TH Sarabun New" panose="020B0500040200020003" pitchFamily="34" charset="-34"/>
                    </a:rPr>
                    <a:t>Off Grid</a:t>
                  </a:r>
                  <a:endParaRPr kumimoji="0" lang="th-TH" sz="14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Tahoma" pitchFamily="34" charset="0"/>
                    <a:cs typeface="TH Sarabun New" panose="020B0500040200020003" pitchFamily="34" charset="-34"/>
                  </a:endParaRPr>
                </a:p>
              </p:txBody>
            </p:sp>
          </p:grpSp>
        </p:grpSp>
      </p:grp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61B3D832-8FFF-45CA-B820-A82640FB61C9}"/>
              </a:ext>
            </a:extLst>
          </p:cNvPr>
          <p:cNvSpPr txBox="1"/>
          <p:nvPr/>
        </p:nvSpPr>
        <p:spPr>
          <a:xfrm>
            <a:off x="0" y="1067128"/>
            <a:ext cx="121920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</a:t>
            </a:r>
            <a:r>
              <a:rPr lang="en-US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3.2</a:t>
            </a:r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วิธี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การยื่นข้อเสนอโครงการ การพิจารณาข้อเสนอโครงการกองทุนเพื่อส่งเสริมการอนุรักษ์พลังงานปีงบประมาณ พ.ศ. 2565</a:t>
            </a:r>
            <a:endParaRPr lang="th-TH" sz="2400" b="1" dirty="0">
              <a:solidFill>
                <a:schemeClr val="tx1"/>
              </a:solidFill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5794364C-160C-4CDD-96BC-BF033A21A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77" y="4544609"/>
            <a:ext cx="1633285" cy="1963926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2B213A74-33DD-41CF-9861-F1CD603C3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600" y="4809285"/>
            <a:ext cx="1881329" cy="1824203"/>
          </a:xfrm>
          <a:prstGeom prst="rect">
            <a:avLst/>
          </a:prstGeom>
        </p:spPr>
      </p:pic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8CC970C7-E9FA-442A-B971-9E52517A7E08}"/>
              </a:ext>
            </a:extLst>
          </p:cNvPr>
          <p:cNvGrpSpPr/>
          <p:nvPr/>
        </p:nvGrpSpPr>
        <p:grpSpPr>
          <a:xfrm>
            <a:off x="224588" y="-103803"/>
            <a:ext cx="4168175" cy="1323528"/>
            <a:chOff x="3501849" y="-200000"/>
            <a:chExt cx="7555756" cy="2707665"/>
          </a:xfrm>
        </p:grpSpPr>
        <p:pic>
          <p:nvPicPr>
            <p:cNvPr id="29" name="รูปภาพ 28">
              <a:extLst>
                <a:ext uri="{FF2B5EF4-FFF2-40B4-BE49-F238E27FC236}">
                  <a16:creationId xmlns:a16="http://schemas.microsoft.com/office/drawing/2014/main" id="{DBABF686-8F3D-413F-BDC3-F35056CDD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261" y="-200000"/>
              <a:ext cx="4874344" cy="27076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" name="รูปภาพ 33">
              <a:extLst>
                <a:ext uri="{FF2B5EF4-FFF2-40B4-BE49-F238E27FC236}">
                  <a16:creationId xmlns:a16="http://schemas.microsoft.com/office/drawing/2014/main" id="{8BB05021-95D5-476A-8076-89D60B5105D6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4" y="392769"/>
              <a:ext cx="1155211" cy="1354219"/>
            </a:xfrm>
            <a:prstGeom prst="rect">
              <a:avLst/>
            </a:prstGeom>
          </p:spPr>
        </p:pic>
        <p:pic>
          <p:nvPicPr>
            <p:cNvPr id="40" name="รูปภาพ 39">
              <a:extLst>
                <a:ext uri="{FF2B5EF4-FFF2-40B4-BE49-F238E27FC236}">
                  <a16:creationId xmlns:a16="http://schemas.microsoft.com/office/drawing/2014/main" id="{DA3FFDA7-ECEB-4A29-914C-518B4B4A91DA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849" y="348097"/>
              <a:ext cx="1267698" cy="1398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文本框 10">
            <a:extLst>
              <a:ext uri="{FF2B5EF4-FFF2-40B4-BE49-F238E27FC236}">
                <a16:creationId xmlns:a16="http://schemas.microsoft.com/office/drawing/2014/main" id="{53B287DF-DBC3-4D36-8A36-2B46748EFA38}"/>
              </a:ext>
            </a:extLst>
          </p:cNvPr>
          <p:cNvSpPr txBox="1"/>
          <p:nvPr/>
        </p:nvSpPr>
        <p:spPr>
          <a:xfrm>
            <a:off x="4304563" y="350499"/>
            <a:ext cx="781551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การยื่นข้อเสนอโครงการจากเงินกองทุนเพื่อส่งเสริมการอนุรักษ์พลังงาน ปีงบประมาณ</a:t>
            </a:r>
            <a:r>
              <a:rPr lang="en-US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พ.ศ. 2565</a:t>
            </a:r>
            <a:endParaRPr lang="en-US" sz="2200" b="1" kern="1200" dirty="0">
              <a:solidFill>
                <a:schemeClr val="dk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797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"/>
          <p:cNvSpPr/>
          <p:nvPr/>
        </p:nvSpPr>
        <p:spPr>
          <a:xfrm>
            <a:off x="162787" y="6194169"/>
            <a:ext cx="11625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สถานีพลังงานชุมชน ที่เป็นการส่งเสริมเทคโนโลยีพลังงานภายใต้แนวคิด ต้นน้ำ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cs typeface="Arial" panose="020B0604020202020204" pitchFamily="34" charset="0"/>
              </a:rPr>
              <a:t>-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กลางน้ำ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cs typeface="Arial" panose="020B0604020202020204" pitchFamily="34" charset="0"/>
              </a:rPr>
              <a:t>-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ปลายน้ำ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โดยสามารถขอรับการสนับสนุนเทคโนโลยีเดี่ยว หรือหลายเทคโนโลยีที่ประกอบกัน โดยมีรูปแบบของการร่วมจ่าย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(Co-Pay)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1B20D2FF-FD03-42D1-9085-83F2DC765F44}"/>
              </a:ext>
            </a:extLst>
          </p:cNvPr>
          <p:cNvGrpSpPr/>
          <p:nvPr/>
        </p:nvGrpSpPr>
        <p:grpSpPr>
          <a:xfrm>
            <a:off x="559349" y="1383048"/>
            <a:ext cx="11469864" cy="5934601"/>
            <a:chOff x="575053" y="1084611"/>
            <a:chExt cx="11469864" cy="5934601"/>
          </a:xfrm>
        </p:grpSpPr>
        <p:grpSp>
          <p:nvGrpSpPr>
            <p:cNvPr id="35" name="กลุ่ม 34"/>
            <p:cNvGrpSpPr/>
            <p:nvPr/>
          </p:nvGrpSpPr>
          <p:grpSpPr>
            <a:xfrm>
              <a:off x="575053" y="1084611"/>
              <a:ext cx="11469864" cy="5934601"/>
              <a:chOff x="319660" y="1728371"/>
              <a:chExt cx="11469864" cy="5934601"/>
            </a:xfrm>
          </p:grpSpPr>
          <p:grpSp>
            <p:nvGrpSpPr>
              <p:cNvPr id="36" name="กลุ่ม 35"/>
              <p:cNvGrpSpPr/>
              <p:nvPr/>
            </p:nvGrpSpPr>
            <p:grpSpPr>
              <a:xfrm>
                <a:off x="319660" y="1728371"/>
                <a:ext cx="11469864" cy="4740702"/>
                <a:chOff x="319660" y="1728371"/>
                <a:chExt cx="11469864" cy="4740702"/>
              </a:xfrm>
            </p:grpSpPr>
            <p:grpSp>
              <p:nvGrpSpPr>
                <p:cNvPr id="38" name="กลุ่ม 37">
                  <a:extLst>
                    <a:ext uri="{FF2B5EF4-FFF2-40B4-BE49-F238E27FC236}">
                      <a16:creationId xmlns:a16="http://schemas.microsoft.com/office/drawing/2014/main" id="{4CC71182-FE0F-49A8-A9D5-6174D6E5105B}"/>
                    </a:ext>
                  </a:extLst>
                </p:cNvPr>
                <p:cNvGrpSpPr/>
                <p:nvPr/>
              </p:nvGrpSpPr>
              <p:grpSpPr>
                <a:xfrm>
                  <a:off x="319660" y="1728371"/>
                  <a:ext cx="11469864" cy="4740702"/>
                  <a:chOff x="346554" y="2438401"/>
                  <a:chExt cx="11469864" cy="4740702"/>
                </a:xfrm>
              </p:grpSpPr>
              <p:grpSp>
                <p:nvGrpSpPr>
                  <p:cNvPr id="43" name="กลุ่ม 42">
                    <a:extLst>
                      <a:ext uri="{FF2B5EF4-FFF2-40B4-BE49-F238E27FC236}">
                        <a16:creationId xmlns:a16="http://schemas.microsoft.com/office/drawing/2014/main" id="{7C7AFF3A-6040-488C-992A-CB7ECE99755E}"/>
                      </a:ext>
                    </a:extLst>
                  </p:cNvPr>
                  <p:cNvGrpSpPr/>
                  <p:nvPr/>
                </p:nvGrpSpPr>
                <p:grpSpPr>
                  <a:xfrm>
                    <a:off x="346554" y="2438403"/>
                    <a:ext cx="3885164" cy="4740700"/>
                    <a:chOff x="346554" y="2438403"/>
                    <a:chExt cx="3885164" cy="4740700"/>
                  </a:xfrm>
                </p:grpSpPr>
                <p:grpSp>
                  <p:nvGrpSpPr>
                    <p:cNvPr id="54" name="กลุ่ม 53">
                      <a:extLst>
                        <a:ext uri="{FF2B5EF4-FFF2-40B4-BE49-F238E27FC236}">
                          <a16:creationId xmlns:a16="http://schemas.microsoft.com/office/drawing/2014/main" id="{B083DB56-5460-44DD-B03E-F980DD946F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6554" y="2438403"/>
                      <a:ext cx="3815570" cy="4740700"/>
                      <a:chOff x="375582" y="2438403"/>
                      <a:chExt cx="3815570" cy="4740700"/>
                    </a:xfrm>
                  </p:grpSpPr>
                  <p:sp>
                    <p:nvSpPr>
                      <p:cNvPr id="57" name="สี่เหลี่ยมผืนผ้า 56">
                        <a:extLst>
                          <a:ext uri="{FF2B5EF4-FFF2-40B4-BE49-F238E27FC236}">
                            <a16:creationId xmlns:a16="http://schemas.microsoft.com/office/drawing/2014/main" id="{B0E070BD-2A92-441A-B532-E2EAB5BB5F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7374" y="2438403"/>
                        <a:ext cx="3813778" cy="954107"/>
                      </a:xfrm>
                      <a:prstGeom prst="rect">
                        <a:avLst/>
                      </a:prstGeom>
                      <a:solidFill>
                        <a:srgbClr val="BEBB45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endParaRPr>
                      </a:p>
                    </p:txBody>
                  </p:sp>
                  <p:sp>
                    <p:nvSpPr>
                      <p:cNvPr id="58" name="สี่เหลี่ยมผืนผ้า 57">
                        <a:extLst>
                          <a:ext uri="{FF2B5EF4-FFF2-40B4-BE49-F238E27FC236}">
                            <a16:creationId xmlns:a16="http://schemas.microsoft.com/office/drawing/2014/main" id="{65B506F5-BA81-48E4-ABFF-4D6E46D9AB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5582" y="3383670"/>
                        <a:ext cx="3813778" cy="3795433"/>
                      </a:xfrm>
                      <a:prstGeom prst="rect">
                        <a:avLst/>
                      </a:prstGeom>
                      <a:solidFill>
                        <a:srgbClr val="DFDEA1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endParaRPr>
                      </a:p>
                    </p:txBody>
                  </p:sp>
                </p:grpSp>
                <p:sp>
                  <p:nvSpPr>
                    <p:cNvPr id="55" name="กล่องข้อความ 54">
                      <a:extLst>
                        <a:ext uri="{FF2B5EF4-FFF2-40B4-BE49-F238E27FC236}">
                          <a16:creationId xmlns:a16="http://schemas.microsoft.com/office/drawing/2014/main" id="{A5D67F9B-25C9-473B-A89F-93AF34D116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5961" y="2722827"/>
                      <a:ext cx="212750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 สถานีพลังงานชุมชน</a:t>
                      </a: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p:txBody>
                </p:sp>
                <p:sp>
                  <p:nvSpPr>
                    <p:cNvPr id="56" name="กล่องข้อความ 55">
                      <a:extLst>
                        <a:ext uri="{FF2B5EF4-FFF2-40B4-BE49-F238E27FC236}">
                          <a16:creationId xmlns:a16="http://schemas.microsoft.com/office/drawing/2014/main" id="{8963F2B6-61D7-4CE6-9296-733057C49F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7000" y="3560001"/>
                      <a:ext cx="3884718" cy="307776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227013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th-TH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ระบบสูบน้ำพลังงานแสงอาทิตย์ แบบ</a:t>
                      </a:r>
                      <a:r>
                        <a:rPr kumimoji="0" lang="th-TH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เคลื่อนที่</a:t>
                      </a:r>
                      <a:br>
                        <a:rPr kumimoji="0" lang="th-TH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kumimoji="0" lang="th-TH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   - </a:t>
                      </a: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แบบรถเข็น ขนาดไม่น้อยกว่า 340 วัตต์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    - แบบลากจูง ขนาดไม่น้อยกว่า 3,060 วัตต์</a:t>
                      </a:r>
                    </a:p>
                    <a:p>
                      <a:pPr marL="227013" marR="0" lvl="0" indent="-2270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th-TH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เตาชีวมวลประสิทธิภาพสูง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th-TH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ชุดครอบหัวเตาแก๊สประสิทธิภาพสูง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th-TH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ระบบอบแห้งพลังงานแสงอาทิตย์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th-TH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ระบบผลิตแก๊สชีวภาพจากของเสีย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th-TH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ระบบผลิตไฟฟ้าพลังงานแสงอาทิตย์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สำหรับห้องเย็น</a:t>
                      </a:r>
                      <a:endParaRPr kumimoji="0" lang="en-US" sz="2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p:txBody>
                </p:sp>
              </p:grpSp>
              <p:grpSp>
                <p:nvGrpSpPr>
                  <p:cNvPr id="44" name="กลุ่ม 43">
                    <a:extLst>
                      <a:ext uri="{FF2B5EF4-FFF2-40B4-BE49-F238E27FC236}">
                        <a16:creationId xmlns:a16="http://schemas.microsoft.com/office/drawing/2014/main" id="{BF5294ED-E0BB-4661-B8E5-07D3339926B7}"/>
                      </a:ext>
                    </a:extLst>
                  </p:cNvPr>
                  <p:cNvGrpSpPr/>
                  <p:nvPr/>
                </p:nvGrpSpPr>
                <p:grpSpPr>
                  <a:xfrm>
                    <a:off x="4336190" y="2438402"/>
                    <a:ext cx="3646664" cy="2395582"/>
                    <a:chOff x="4278134" y="2496458"/>
                    <a:chExt cx="3646664" cy="2395582"/>
                  </a:xfrm>
                </p:grpSpPr>
                <p:sp>
                  <p:nvSpPr>
                    <p:cNvPr id="50" name="สี่เหลี่ยมผืนผ้า 49">
                      <a:extLst>
                        <a:ext uri="{FF2B5EF4-FFF2-40B4-BE49-F238E27FC236}">
                          <a16:creationId xmlns:a16="http://schemas.microsoft.com/office/drawing/2014/main" id="{98461B1A-6BC3-4286-8DD4-02EA44E13E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1712" y="2496458"/>
                      <a:ext cx="3643086" cy="954107"/>
                    </a:xfrm>
                    <a:prstGeom prst="rect">
                      <a:avLst/>
                    </a:prstGeom>
                    <a:solidFill>
                      <a:srgbClr val="4BA38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p:txBody>
                </p:sp>
                <p:sp>
                  <p:nvSpPr>
                    <p:cNvPr id="51" name="กล่องข้อความ 50">
                      <a:extLst>
                        <a:ext uri="{FF2B5EF4-FFF2-40B4-BE49-F238E27FC236}">
                          <a16:creationId xmlns:a16="http://schemas.microsoft.com/office/drawing/2014/main" id="{A6F8C8E8-6DEB-4153-A772-F654A2BE41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07092" y="2581702"/>
                      <a:ext cx="3119765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 ระบบสูบน้ำพลังงานแสงอาทิตย์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สำหรับบ่อบาดาล</a:t>
                      </a:r>
                      <a:endPara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p:txBody>
                </p:sp>
                <p:sp>
                  <p:nvSpPr>
                    <p:cNvPr id="52" name="สี่เหลี่ยมผืนผ้า 51">
                      <a:extLst>
                        <a:ext uri="{FF2B5EF4-FFF2-40B4-BE49-F238E27FC236}">
                          <a16:creationId xmlns:a16="http://schemas.microsoft.com/office/drawing/2014/main" id="{A3B3AE46-29EE-4262-9800-12FBB24A4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78134" y="3429000"/>
                      <a:ext cx="3643086" cy="1463040"/>
                    </a:xfrm>
                    <a:prstGeom prst="rect">
                      <a:avLst/>
                    </a:prstGeom>
                    <a:solidFill>
                      <a:srgbClr val="70AD47">
                        <a:lumMod val="20000"/>
                        <a:lumOff val="8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p:txBody>
                </p:sp>
                <p:sp>
                  <p:nvSpPr>
                    <p:cNvPr id="53" name="กล่องข้อความ 52">
                      <a:extLst>
                        <a:ext uri="{FF2B5EF4-FFF2-40B4-BE49-F238E27FC236}">
                          <a16:creationId xmlns:a16="http://schemas.microsoft.com/office/drawing/2014/main" id="{E9D42566-C8DA-4819-BF16-2256A0CF0D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89884" y="3386248"/>
                      <a:ext cx="3616695" cy="7694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ขนาดแผงโซล่าเซลล์ไม่น้อยกว่า </a:t>
                      </a: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2.5 </a:t>
                      </a:r>
                      <a:r>
                        <a:rPr kumimoji="0" lang="th-TH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กิโลวัตต์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ถังพักน้ำขนาดบรรจุ </a:t>
                      </a: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</a:t>
                      </a:r>
                      <a:r>
                        <a:rPr kumimoji="0" lang="th-TH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ลูกบาศก์เมตร</a:t>
                      </a:r>
                      <a:endParaRPr kumimoji="0" lang="en-US" sz="2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p:txBody>
                </p:sp>
              </p:grpSp>
              <p:grpSp>
                <p:nvGrpSpPr>
                  <p:cNvPr id="45" name="กลุ่ม 44">
                    <a:extLst>
                      <a:ext uri="{FF2B5EF4-FFF2-40B4-BE49-F238E27FC236}">
                        <a16:creationId xmlns:a16="http://schemas.microsoft.com/office/drawing/2014/main" id="{B02962AB-FAE4-4C7D-86D7-7E36C60BB7C3}"/>
                      </a:ext>
                    </a:extLst>
                  </p:cNvPr>
                  <p:cNvGrpSpPr/>
                  <p:nvPr/>
                </p:nvGrpSpPr>
                <p:grpSpPr>
                  <a:xfrm>
                    <a:off x="8171543" y="2438401"/>
                    <a:ext cx="3644875" cy="4740702"/>
                    <a:chOff x="8171543" y="2496457"/>
                    <a:chExt cx="3644875" cy="4740702"/>
                  </a:xfrm>
                </p:grpSpPr>
                <p:sp>
                  <p:nvSpPr>
                    <p:cNvPr id="46" name="สี่เหลี่ยมผืนผ้า 45">
                      <a:extLst>
                        <a:ext uri="{FF2B5EF4-FFF2-40B4-BE49-F238E27FC236}">
                          <a16:creationId xmlns:a16="http://schemas.microsoft.com/office/drawing/2014/main" id="{B39BC467-02D8-49A1-AC15-1ED0192966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71543" y="2496457"/>
                      <a:ext cx="3643086" cy="954107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p:txBody>
                </p:sp>
                <p:sp>
                  <p:nvSpPr>
                    <p:cNvPr id="47" name="กล่องข้อความ 46">
                      <a:extLst>
                        <a:ext uri="{FF2B5EF4-FFF2-40B4-BE49-F238E27FC236}">
                          <a16:creationId xmlns:a16="http://schemas.microsoft.com/office/drawing/2014/main" id="{09F15144-1729-46E7-9580-5072DE7E3D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32698" y="2581702"/>
                      <a:ext cx="3477234" cy="7694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0" dirty="0">
                          <a:solidFill>
                            <a:sysClr val="windowText" lastClr="0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r>
                        <a:rPr kumimoji="0" lang="th-TH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 ระบบผลิตไฟฟ้าพลังงานแสงอาทิตย์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พื้นที่ที่ไฟฟ้ายังเข้าไม่ถึง/ไม่มีไฟฟ้า </a:t>
                      </a: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(Off Grid)</a:t>
                      </a:r>
                    </a:p>
                  </p:txBody>
                </p:sp>
                <p:sp>
                  <p:nvSpPr>
                    <p:cNvPr id="48" name="สี่เหลี่ยมผืนผ้า 47">
                      <a:extLst>
                        <a:ext uri="{FF2B5EF4-FFF2-40B4-BE49-F238E27FC236}">
                          <a16:creationId xmlns:a16="http://schemas.microsoft.com/office/drawing/2014/main" id="{3F47EFF1-2096-4148-B7F6-D13A7F28CA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73332" y="3428999"/>
                      <a:ext cx="3643086" cy="3808160"/>
                    </a:xfrm>
                    <a:prstGeom prst="rect">
                      <a:avLst/>
                    </a:prstGeom>
                    <a:solidFill>
                      <a:srgbClr val="FFC000">
                        <a:lumMod val="20000"/>
                        <a:lumOff val="8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p:txBody>
                </p:sp>
                <p:sp>
                  <p:nvSpPr>
                    <p:cNvPr id="49" name="กล่องข้อความ 48">
                      <a:extLst>
                        <a:ext uri="{FF2B5EF4-FFF2-40B4-BE49-F238E27FC236}">
                          <a16:creationId xmlns:a16="http://schemas.microsoft.com/office/drawing/2014/main" id="{27DB6FA7-7318-485C-82C0-699BEDF201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67964" y="3412699"/>
                      <a:ext cx="3328155" cy="372409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 </a:t>
                      </a:r>
                      <a:r>
                        <a:rPr kumimoji="0" lang="th-TH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ระบบผลิตไฟฟ้าเพื่อชุมชนพึ่งพาตนเอง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</a:t>
                      </a: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(Mini/Micro Grid)</a:t>
                      </a:r>
                    </a:p>
                    <a:p>
                      <a:pPr marL="573088" marR="0" lvl="0" indent="-1698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th-TH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ขนาดไม่น้อยกว่า 12 กิโลวัตต์ </a:t>
                      </a:r>
                    </a:p>
                    <a:p>
                      <a:pPr marL="4032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แบตเตอรี่ลิ</a:t>
                      </a:r>
                      <a:r>
                        <a:rPr kumimoji="0" lang="th-TH" sz="1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เธียม</a:t>
                      </a:r>
                      <a:r>
                        <a:rPr kumimoji="0" lang="th-TH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134 กิโลวัตต์-ชั่วโมง 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573088" marR="0" lvl="0" indent="-1698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ขนาดไม่น้อยกว่า </a:t>
                      </a: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</a:t>
                      </a:r>
                      <a:r>
                        <a:rPr kumimoji="0" lang="th-TH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กิโลวัตต์ </a:t>
                      </a:r>
                    </a:p>
                    <a:p>
                      <a:pPr marL="4032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แบตเตอรี่ลิ</a:t>
                      </a:r>
                      <a:r>
                        <a:rPr kumimoji="0" lang="th-TH" sz="1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เธียม</a:t>
                      </a:r>
                      <a:r>
                        <a:rPr kumimoji="0" lang="th-TH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</a:t>
                      </a:r>
                      <a:r>
                        <a:rPr kumimoji="0" lang="th-TH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 กิโลวัตต์-ชั่วโมง 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573088" marR="0" lvl="0" indent="-1698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ขนาดไม่น้อยกว่า </a:t>
                      </a:r>
                      <a:r>
                        <a:rPr kumimoji="0" lang="th-TH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 กิโลวัตต์ </a:t>
                      </a:r>
                    </a:p>
                    <a:p>
                      <a:pPr marL="4032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แบตเตอรี่ลิ</a:t>
                      </a:r>
                      <a:r>
                        <a:rPr kumimoji="0" lang="th-TH" sz="1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เธียม</a:t>
                      </a:r>
                      <a:r>
                        <a:rPr kumimoji="0" lang="th-TH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447 กิโลวัตต์-ชั่วโมง </a:t>
                      </a: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 </a:t>
                      </a:r>
                      <a:r>
                        <a:rPr kumimoji="0" lang="th-TH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ระบบผลิตไฟฟ้าเพื่อบ้านพักอาศัย </a:t>
                      </a:r>
                      <a:endParaRPr kumimoji="0" lang="en-US" sz="2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(Solar home)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 ขนาดไม่น้อยกว่า 600 วัตต์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 แบตเตอรี่ลิ</a:t>
                      </a:r>
                      <a:r>
                        <a:rPr kumimoji="0" lang="th-TH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เธียม</a:t>
                      </a: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120 </a:t>
                      </a:r>
                      <a:r>
                        <a:rPr kumimoji="0" lang="th-TH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แอมป์แปร์</a:t>
                      </a: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-ชั่วโมง</a:t>
                      </a:r>
                      <a:r>
                        <a:rPr kumimoji="0" lang="th-TH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kumimoji="0" lang="en-US" sz="2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</a:p>
                  </p:txBody>
                </p:sp>
              </p:grpSp>
            </p:grpSp>
            <p:sp>
              <p:nvSpPr>
                <p:cNvPr id="39" name="สี่เหลี่ยมผืนผ้า 38">
                  <a:extLst>
                    <a:ext uri="{FF2B5EF4-FFF2-40B4-BE49-F238E27FC236}">
                      <a16:creationId xmlns:a16="http://schemas.microsoft.com/office/drawing/2014/main" id="{98461B1A-6BC3-4286-8DD4-02EA44E13E44}"/>
                    </a:ext>
                  </a:extLst>
                </p:cNvPr>
                <p:cNvSpPr/>
                <p:nvPr/>
              </p:nvSpPr>
              <p:spPr>
                <a:xfrm>
                  <a:off x="4320184" y="4278002"/>
                  <a:ext cx="3643086" cy="954107"/>
                </a:xfrm>
                <a:prstGeom prst="rect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40" name="กล่องข้อความ 39">
                  <a:extLst>
                    <a:ext uri="{FF2B5EF4-FFF2-40B4-BE49-F238E27FC236}">
                      <a16:creationId xmlns:a16="http://schemas.microsoft.com/office/drawing/2014/main" id="{A6F8C8E8-6DEB-4153-A772-F654A2BE41E2}"/>
                    </a:ext>
                  </a:extLst>
                </p:cNvPr>
                <p:cNvSpPr txBox="1"/>
                <p:nvPr/>
              </p:nvSpPr>
              <p:spPr>
                <a:xfrm>
                  <a:off x="4638539" y="4358526"/>
                  <a:ext cx="29338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ระบบสูบน้ำพลังงานแสงอาทิตย์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สำหรับแหล่งกักเก็บน้ำผิวดิน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41" name="สี่เหลี่ยมผืนผ้า 40">
                  <a:extLst>
                    <a:ext uri="{FF2B5EF4-FFF2-40B4-BE49-F238E27FC236}">
                      <a16:creationId xmlns:a16="http://schemas.microsoft.com/office/drawing/2014/main" id="{A3B3AE46-29EE-4262-9800-12FBB24A4C8A}"/>
                    </a:ext>
                  </a:extLst>
                </p:cNvPr>
                <p:cNvSpPr/>
                <p:nvPr/>
              </p:nvSpPr>
              <p:spPr>
                <a:xfrm>
                  <a:off x="4316606" y="5220634"/>
                  <a:ext cx="3643086" cy="1248439"/>
                </a:xfrm>
                <a:prstGeom prst="rect">
                  <a:avLst/>
                </a:prstGeom>
                <a:solidFill>
                  <a:srgbClr val="5B9BD5">
                    <a:lumMod val="20000"/>
                    <a:lumOff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42" name="กล่องข้อความ 41">
                  <a:extLst>
                    <a:ext uri="{FF2B5EF4-FFF2-40B4-BE49-F238E27FC236}">
                      <a16:creationId xmlns:a16="http://schemas.microsoft.com/office/drawing/2014/main" id="{E9D42566-C8DA-4819-BF16-2256A0CF0D51}"/>
                    </a:ext>
                  </a:extLst>
                </p:cNvPr>
                <p:cNvSpPr txBox="1"/>
                <p:nvPr/>
              </p:nvSpPr>
              <p:spPr>
                <a:xfrm>
                  <a:off x="4352400" y="5243633"/>
                  <a:ext cx="3568606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ขนาดแผงโซล่าเซลล์ไม่น้อยกว่า </a:t>
                  </a:r>
                  <a:r>
                    <a:rPr kumimoji="0" lang="en-US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25 </a:t>
                  </a:r>
                  <a:r>
                    <a:rPr kumimoji="0" lang="th-TH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กิโลวัตต์</a:t>
                  </a:r>
                </a:p>
              </p:txBody>
            </p:sp>
          </p:grpSp>
          <p:sp>
            <p:nvSpPr>
              <p:cNvPr id="37" name="สี่เหลี่ยมผืนผ้า 36"/>
              <p:cNvSpPr/>
              <p:nvPr/>
            </p:nvSpPr>
            <p:spPr>
              <a:xfrm>
                <a:off x="8241070" y="7293640"/>
                <a:ext cx="184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59" name="สี่เหลี่ยมผืนผ้า 58"/>
            <p:cNvSpPr/>
            <p:nvPr/>
          </p:nvSpPr>
          <p:spPr>
            <a:xfrm>
              <a:off x="5006263" y="2644154"/>
              <a:ext cx="260744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พื้นที่ได้รับประโยชน์ไม่น้อยกว่า </a:t>
              </a:r>
              <a:r>
                <a:rPr kumimoji="0" lang="ar-SA" sz="1800" b="1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15</a:t>
              </a:r>
              <a:r>
                <a:rPr kumimoji="0" lang="th-TH" sz="1800" b="1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kumimoji="0" lang="ar-SA" sz="1800" b="1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</a:t>
              </a:r>
              <a:r>
                <a:rPr kumimoji="0" lang="th-TH" sz="1800" b="1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ไร่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ผู้ได้รับประโยชน์ไม่น้อยกว่า 7 ครัวเรือน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0" name="สี่เหลี่ยมผืนผ้า 59"/>
            <p:cNvSpPr/>
            <p:nvPr/>
          </p:nvSpPr>
          <p:spPr>
            <a:xfrm>
              <a:off x="4855102" y="4945884"/>
              <a:ext cx="27145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พื้นที่ได้รับประโยชน์ไม่น้อยกว่า </a:t>
              </a:r>
              <a:r>
                <a:rPr kumimoji="0" lang="en-US" sz="1800" b="1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150 </a:t>
              </a:r>
              <a:r>
                <a:rPr kumimoji="0" lang="th-TH" sz="1800" b="1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ไร่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ผู้ได้รับประโยชน์ไม่น้อยกว่า</a:t>
              </a:r>
              <a:r>
                <a:rPr kumimoji="0" lang="th-TH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15 </a:t>
              </a:r>
              <a:r>
                <a:rPr kumimoji="0" lang="th-TH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ครัวเรือน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91FAD28B-D167-4AF8-821D-DC4CFCB3024B}"/>
              </a:ext>
            </a:extLst>
          </p:cNvPr>
          <p:cNvSpPr txBox="1"/>
          <p:nvPr/>
        </p:nvSpPr>
        <p:spPr>
          <a:xfrm>
            <a:off x="11658599" y="633280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06</a:t>
            </a:r>
          </a:p>
        </p:txBody>
      </p:sp>
      <p:sp>
        <p:nvSpPr>
          <p:cNvPr id="61" name="กล่องข้อความ 12">
            <a:extLst>
              <a:ext uri="{FF2B5EF4-FFF2-40B4-BE49-F238E27FC236}">
                <a16:creationId xmlns:a16="http://schemas.microsoft.com/office/drawing/2014/main" id="{F8D88D5C-51F5-4E88-895C-14294B9B2789}"/>
              </a:ext>
            </a:extLst>
          </p:cNvPr>
          <p:cNvSpPr txBox="1"/>
          <p:nvPr/>
        </p:nvSpPr>
        <p:spPr>
          <a:xfrm>
            <a:off x="20547" y="841712"/>
            <a:ext cx="12191999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</a:t>
            </a:r>
            <a:r>
              <a:rPr lang="en-US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3.3</a:t>
            </a:r>
            <a:r>
              <a:rPr lang="en-US" sz="24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ประเภทกลุ่มเทคโนโลยีพลังงานทดแทน หรือการอนุรักษ์พลังงานที่สามารถขอรับการสนับสนุนจากเงินกองทุนฯ</a:t>
            </a:r>
            <a:endParaRPr lang="th-TH" sz="2400" b="1" dirty="0">
              <a:solidFill>
                <a:schemeClr val="tx1"/>
              </a:solidFill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grpSp>
        <p:nvGrpSpPr>
          <p:cNvPr id="66" name="กลุ่ม 65">
            <a:extLst>
              <a:ext uri="{FF2B5EF4-FFF2-40B4-BE49-F238E27FC236}">
                <a16:creationId xmlns:a16="http://schemas.microsoft.com/office/drawing/2014/main" id="{E1773320-A630-4C3A-A6B9-E8E6DD54CF86}"/>
              </a:ext>
            </a:extLst>
          </p:cNvPr>
          <p:cNvGrpSpPr/>
          <p:nvPr/>
        </p:nvGrpSpPr>
        <p:grpSpPr>
          <a:xfrm>
            <a:off x="224588" y="-103803"/>
            <a:ext cx="4168175" cy="1323528"/>
            <a:chOff x="3501849" y="-200000"/>
            <a:chExt cx="7555756" cy="2707665"/>
          </a:xfrm>
        </p:grpSpPr>
        <p:pic>
          <p:nvPicPr>
            <p:cNvPr id="68" name="รูปภาพ 67">
              <a:extLst>
                <a:ext uri="{FF2B5EF4-FFF2-40B4-BE49-F238E27FC236}">
                  <a16:creationId xmlns:a16="http://schemas.microsoft.com/office/drawing/2014/main" id="{C13E81FF-FCC2-4667-9F43-BD0EE5C72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261" y="-200000"/>
              <a:ext cx="4874344" cy="27076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9" name="รูปภาพ 68">
              <a:extLst>
                <a:ext uri="{FF2B5EF4-FFF2-40B4-BE49-F238E27FC236}">
                  <a16:creationId xmlns:a16="http://schemas.microsoft.com/office/drawing/2014/main" id="{E14E7990-0C22-4E0F-BA54-A511902BB232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4" y="392769"/>
              <a:ext cx="1155211" cy="1354219"/>
            </a:xfrm>
            <a:prstGeom prst="rect">
              <a:avLst/>
            </a:prstGeom>
          </p:spPr>
        </p:pic>
        <p:pic>
          <p:nvPicPr>
            <p:cNvPr id="70" name="รูปภาพ 69">
              <a:extLst>
                <a:ext uri="{FF2B5EF4-FFF2-40B4-BE49-F238E27FC236}">
                  <a16:creationId xmlns:a16="http://schemas.microsoft.com/office/drawing/2014/main" id="{F1CB812C-21CD-48AC-AA5D-E13F965A9EFA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849" y="348097"/>
              <a:ext cx="1267698" cy="1398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文本框 10">
            <a:extLst>
              <a:ext uri="{FF2B5EF4-FFF2-40B4-BE49-F238E27FC236}">
                <a16:creationId xmlns:a16="http://schemas.microsoft.com/office/drawing/2014/main" id="{EF0C2A90-94B2-4042-B1D6-A7243C3DC462}"/>
              </a:ext>
            </a:extLst>
          </p:cNvPr>
          <p:cNvSpPr txBox="1"/>
          <p:nvPr/>
        </p:nvSpPr>
        <p:spPr>
          <a:xfrm>
            <a:off x="4304563" y="350499"/>
            <a:ext cx="781551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การยื่นข้อเสนอโครงการจากเงินกองทุนเพื่อส่งเสริมการอนุรักษ์พลังงาน ปีงบประมาณ</a:t>
            </a:r>
            <a:r>
              <a:rPr lang="en-US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2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พ.ศ. 2565</a:t>
            </a:r>
            <a:endParaRPr lang="en-US" sz="2200" b="1" kern="1200" dirty="0">
              <a:solidFill>
                <a:schemeClr val="dk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76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5">
            <a:extLst>
              <a:ext uri="{FF2B5EF4-FFF2-40B4-BE49-F238E27FC236}">
                <a16:creationId xmlns:a16="http://schemas.microsoft.com/office/drawing/2014/main" id="{0D3D27C7-D0A5-4C36-9B4C-0A5B68C24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832172"/>
              </p:ext>
            </p:extLst>
          </p:nvPr>
        </p:nvGraphicFramePr>
        <p:xfrm>
          <a:off x="161777" y="1258939"/>
          <a:ext cx="11867435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627">
                  <a:extLst>
                    <a:ext uri="{9D8B030D-6E8A-4147-A177-3AD203B41FA5}">
                      <a16:colId xmlns:a16="http://schemas.microsoft.com/office/drawing/2014/main" val="1375545528"/>
                    </a:ext>
                  </a:extLst>
                </a:gridCol>
                <a:gridCol w="1516561">
                  <a:extLst>
                    <a:ext uri="{9D8B030D-6E8A-4147-A177-3AD203B41FA5}">
                      <a16:colId xmlns:a16="http://schemas.microsoft.com/office/drawing/2014/main" val="3337938314"/>
                    </a:ext>
                  </a:extLst>
                </a:gridCol>
                <a:gridCol w="2156588">
                  <a:extLst>
                    <a:ext uri="{9D8B030D-6E8A-4147-A177-3AD203B41FA5}">
                      <a16:colId xmlns:a16="http://schemas.microsoft.com/office/drawing/2014/main" val="3578890870"/>
                    </a:ext>
                  </a:extLst>
                </a:gridCol>
                <a:gridCol w="7279659">
                  <a:extLst>
                    <a:ext uri="{9D8B030D-6E8A-4147-A177-3AD203B41FA5}">
                      <a16:colId xmlns:a16="http://schemas.microsoft.com/office/drawing/2014/main" val="3674325014"/>
                    </a:ext>
                  </a:extLst>
                </a:gridCol>
              </a:tblGrid>
              <a:tr h="363604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ลำดับ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เทคโนโลยีพลังงาน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ประเภท/ชนิด/ขนาด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หลักเกณฑ์ เงื่อนไข</a:t>
                      </a:r>
                      <a:endParaRPr lang="en-US" sz="1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888238"/>
                  </a:ext>
                </a:extLst>
              </a:tr>
              <a:tr h="1434491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ระบบสูบน้ำ</a:t>
                      </a:r>
                      <a:b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พลังงานแสงอาทิตย์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แหล่งกักเก็บน้ำผิวดิน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25 kW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พื้นที่ได้รับประโยชน์ไม่น้อยกว่า 150 ไร่ และผู้ได้รับประโยชน์ไม่น้อยกว่า 15 ครัวเรือน</a:t>
                      </a:r>
                    </a:p>
                    <a:p>
                      <a:pPr marL="342900" lvl="0" indent="-34290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กลุ่มจัดหาท่อสูบน้ำพญานาค หรือ ลำรางเพื่อแจกจ่ายไปยังสมาชิกในกลุ่ม (ตามระยะห่าง)</a:t>
                      </a:r>
                    </a:p>
                    <a:p>
                      <a:pPr marL="342900" lvl="0" indent="-342900" algn="l"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th-TH" sz="1800" b="1" spc="-2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เอกสารหลักฐานการขึ้นทะเบียนเกษตรกรของสมาชิกในกลุ่ม สำเนาบัตรประชาชน สำเนาทะเบียนบ้าน สำเนาโฉนดที่ดิน </a:t>
                      </a:r>
                      <a:r>
                        <a:rPr lang="th-TH" sz="1800" b="1" spc="-5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หนังสือยินยอมการใช้ประโยชน์ในที่ดิน ­หนังสือรับรองปริมาณน้ำ ­ภาพถ่ายพื้นที่เพาะปลูกของสมาชิก ­ภาพถ่ายแสดงแหล่งกักเก็บ</a:t>
                      </a:r>
                      <a:r>
                        <a:rPr lang="th-TH" sz="1800" b="1" spc="-2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น้ำผิวดิน</a:t>
                      </a:r>
                      <a:endParaRPr lang="en-US" sz="1800" b="1" spc="-20" baseline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837564"/>
                  </a:ext>
                </a:extLst>
              </a:tr>
              <a:tr h="22413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น้ำบาดาล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2.5 kW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พื้นที่ได้รับประโยชน์ไม่น้อยกว่า 15 ไร่ ผู้ได้รับประโยชน์ไม่น้อยกว่า 7 ครัวเรือน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กลุ่มร่วมลงทุน</a:t>
                      </a:r>
                      <a:r>
                        <a:rPr lang="th-TH" sz="1800" b="1" baseline="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ค่าบำรุงรักษา ร้อยละ 5 ของงบประมาณที่ได้รับการสนับสนุน</a:t>
                      </a:r>
                      <a:endParaRPr lang="th-TH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หนังสือใบอนุญาตใช้น้ำบาดาล (แบบ นบ.5) ออกภายในวันที่ 31 ธันวาคม 2564 ต้องใช้</a:t>
                      </a:r>
                      <a:b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เพื่อเกษตรกรรมเท่านั้น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ปริมาณที่สามารถสูบน้ำจากบ่อบาดาลได้มากกว่า หรือ เท่ากับ เดือนละ 560 ลูกบาศก์เมตร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1800" b="1" spc="-2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เอกสารหลักฐานการขึ้นทะเบียนเกษตรกรของสมาชิกในกลุ่ม สำเนาบัตรประชาชน สำเนาทะเบียนบ้าน สำเนาโฉนดที่ดิน หนังสือใบอนุญาตใช้น้ำบาดาล (แบบ นบ.5) </a:t>
                      </a:r>
                      <a:r>
                        <a:rPr lang="th-TH" sz="1800" b="1" spc="-2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หนังสือยินยอมการใช้ประโยชน์ในที่ดิน ­ภาพถ่ายพื้นที่เพาะปลูกของสมาชิก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40306"/>
                  </a:ext>
                </a:extLst>
              </a:tr>
              <a:tr h="3636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แบบรถเข็น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3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4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0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 W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­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สมาชิกกลุ่มไม่น้อยกว่า 3 ราย สำหรับแบบรถเข็น และสมาชิกกลุ่มไม่น้อยกว่า 4 ราย </a:t>
                      </a:r>
                      <a:b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สำหรับแบบลากจูง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กลุ่มจัดหารถเข็น</a:t>
                      </a:r>
                      <a:r>
                        <a:rPr lang="th-TH" sz="1800" b="1" baseline="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สำหรับแบบรถเข็น  และ</a:t>
                      </a:r>
                      <a:r>
                        <a:rPr lang="th-TH" sz="1800" b="1" baseline="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กลุ่มจัดหาท่อสูบน้ำหรืออุปกรณ์สูบน้ำ สำหรับแบบรถลากจูง </a:t>
                      </a:r>
                      <a:endParaRPr lang="th-TH" sz="1800" b="1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1800" b="1" spc="-3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เอกสารหลักฐานการขึ้นทะเบียนเกษตรกรของสมาชิกในกลุ่ม สำเนาบัตรประชาชน สำเนาทะเบียนบ้าน สำเนาโฉนดที่ดิน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 ­และภาพถ่ายพื้นที่เพาะปลูกของสมาชิก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184842"/>
                  </a:ext>
                </a:extLst>
              </a:tr>
              <a:tr h="10708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แบบลากจูง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3,060 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738715"/>
                  </a:ext>
                </a:extLst>
              </a:tr>
            </a:tbl>
          </a:graphicData>
        </a:graphic>
      </p:graphicFrame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D1596621-47F7-498B-A288-E05428700393}"/>
              </a:ext>
            </a:extLst>
          </p:cNvPr>
          <p:cNvGrpSpPr/>
          <p:nvPr/>
        </p:nvGrpSpPr>
        <p:grpSpPr>
          <a:xfrm>
            <a:off x="161777" y="125084"/>
            <a:ext cx="2859216" cy="643137"/>
            <a:chOff x="3501849" y="204605"/>
            <a:chExt cx="5899748" cy="1759276"/>
          </a:xfrm>
        </p:grpSpPr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9EB83281-94D1-49CD-92CD-BE1A8D980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45" y="204605"/>
              <a:ext cx="3167052" cy="17592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DAAE0CCF-B27A-4D59-88A2-C1B81922582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4" y="392769"/>
              <a:ext cx="1155211" cy="1187440"/>
            </a:xfrm>
            <a:prstGeom prst="rect">
              <a:avLst/>
            </a:prstGeom>
          </p:spPr>
        </p:pic>
        <p:pic>
          <p:nvPicPr>
            <p:cNvPr id="10" name="รูปภาพ 9">
              <a:extLst>
                <a:ext uri="{FF2B5EF4-FFF2-40B4-BE49-F238E27FC236}">
                  <a16:creationId xmlns:a16="http://schemas.microsoft.com/office/drawing/2014/main" id="{822AC4EE-274D-4FAC-A863-EA6D75D92DC6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849" y="348097"/>
              <a:ext cx="1267698" cy="1398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กล่องข้อความ 12">
            <a:extLst>
              <a:ext uri="{FF2B5EF4-FFF2-40B4-BE49-F238E27FC236}">
                <a16:creationId xmlns:a16="http://schemas.microsoft.com/office/drawing/2014/main" id="{2C895A79-FE96-4913-9A91-3DD376B1F34A}"/>
              </a:ext>
            </a:extLst>
          </p:cNvPr>
          <p:cNvSpPr txBox="1"/>
          <p:nvPr/>
        </p:nvSpPr>
        <p:spPr>
          <a:xfrm>
            <a:off x="0" y="755320"/>
            <a:ext cx="12191999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</a:t>
            </a:r>
            <a:r>
              <a:rPr lang="en-US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3.4</a:t>
            </a:r>
            <a:r>
              <a:rPr lang="en-US" sz="24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หลักเกณฑ์ เงื่อนไข การใช้จ่ายเงินกองทุนเพื่อส่งเสริมการอนุรักษ์พลังงาน</a:t>
            </a:r>
            <a:endParaRPr lang="th-TH" sz="2400" b="1" dirty="0">
              <a:solidFill>
                <a:schemeClr val="tx1"/>
              </a:solidFill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C40AEA1B-1653-40FE-B95A-DA887A75E5A3}"/>
              </a:ext>
            </a:extLst>
          </p:cNvPr>
          <p:cNvSpPr txBox="1"/>
          <p:nvPr/>
        </p:nvSpPr>
        <p:spPr>
          <a:xfrm>
            <a:off x="3020993" y="249172"/>
            <a:ext cx="90082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</a:t>
            </a:r>
            <a:r>
              <a:rPr lang="en-US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</a:t>
            </a:r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การยื่นข้อเสนอโครงการจากเงินกองทุนเพื่อส่งเสริมการอนุรักษ์พลังงานปีงบประมาณ พ.ศ. 2565</a:t>
            </a:r>
            <a:endParaRPr lang="th-TH" sz="2400" b="1" dirty="0">
              <a:solidFill>
                <a:schemeClr val="tx1"/>
              </a:solidFill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5066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C345E6B3-7953-40AF-B6EA-5912C2744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352297"/>
              </p:ext>
            </p:extLst>
          </p:nvPr>
        </p:nvGraphicFramePr>
        <p:xfrm>
          <a:off x="162282" y="1152337"/>
          <a:ext cx="11867435" cy="560150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617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6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2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ลำดับ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เทคโนโลยีพลังงาน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ประเภท/ชนิด/ขนาด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หลักเกณฑ์ เงื่อนไข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336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เตา</a:t>
                      </a:r>
                      <a:r>
                        <a:rPr lang="th-TH" sz="1800" b="1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ชีว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มวลประสิทธิภาพสูง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เตามณฑล 1 กระทะ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marL="342900" marR="0" lvl="0" indent="-34290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กลุ่มจัดหาโรงเรือนคลุมเตา และ ปรับเปลี่ยนกระทะ หรือ ภาชนะให้เหมาะสมกับประเภทเตา</a:t>
                      </a:r>
                    </a:p>
                    <a:p>
                      <a:pPr marL="342900" marR="0" lvl="0" indent="-34290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กลุ่มจะต้องสามารถจัดหาวัตถุดิบที่เป็นชีวมวลเพื่อใช้เป็นเชื้อเพลิงได้</a:t>
                      </a:r>
                    </a:p>
                    <a:p>
                      <a:pPr marL="342900" marR="0" lvl="0" indent="-34290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</a:t>
                      </a:r>
                      <a:r>
                        <a:rPr lang="th-TH" sz="1800" b="1" spc="-2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หนังสือรับรองกลุ่มจากหน่วยงานราชการ สำเนาบัตรประชาชน</a:t>
                      </a:r>
                      <a:r>
                        <a:rPr lang="th-TH" sz="1800" b="1" spc="-2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800" b="1" spc="-2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หนังสือยินยอมการใช้ประโยชน์ในที่ดิน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800" b="1" spc="-3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­ภาพถ่ายประกอบการพิจารณา ได้แก่ ภาพถ่ายการดำเนินกิจกรรมของกลุ่ม ภาพถ่ายบริเวณพื้นที่ที่ใช้เก็บเชื้อเพลิงชีวมวล</a:t>
                      </a:r>
                      <a:r>
                        <a:rPr lang="th-TH" sz="1800" b="1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ภาพถ่ายพื้นที่เพาะปลูกของสมาชิก (กรณีที่มีการนำวัตถุดิบจากสมาชิกมาแปรรูป)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pPr marL="174625" marR="0" lvl="0" indent="-174625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600" b="1" kern="1200" dirty="0">
                        <a:solidFill>
                          <a:schemeClr val="accent6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33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­เตามณฑล 2 กระทะ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3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­เตานาชุมเห็ด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33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­เตาร้อยเอ็ด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33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­เตาเศรษฐกิจประยุกต์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33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­เตารวมใจ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33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­เตานึ่งก้อนเชื้อเห็ดและตู้อบ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2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ชุดครอบหัวเตาแก๊สประสิทธิภาพสูง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เส้นผ่าศูนย์กลาง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64 cm</a:t>
                      </a:r>
                      <a:endParaRPr lang="th-TH" sz="1800" b="1" kern="12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117475" marR="0" lvl="0" indent="-117475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หัวเตาแก๊สประหยัดพลังงาน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th-TH" sz="1800" b="1" spc="-4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­หนังสือรับรองกลุ่มจากหน่วยงานราชการ สำเนาบัตรประชาชน ­ภาพถ่ายประกอบการพิจารณา ได้แก่ ภาพถ่ายการดำเนิน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กิจกรรมของกลุ่ม ภาพถ่ายพื้นที่เพาะปลูกของสมาชิก (กรณีที่มีการนำวัตถุดิบจากสมาชิกมาแปรรูป)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4625" marR="0" lvl="0" indent="-174625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600" b="1" kern="1200" dirty="0">
                        <a:solidFill>
                          <a:schemeClr val="accent6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1336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ระบบอบแห้งพลังงานแสงอาทิตย์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­ตู้อบแห้ง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2 x 2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ม.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th-TH" sz="1800" b="1" kern="12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กลุ่มออกชั้นตาก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หนังสือรับรองกลุ่มจากหน่วยงานราชการ สำเนาบัตรประชาชน ­</a:t>
                      </a:r>
                      <a:b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หนังสือยินยอมการใช้ประโยชน์ในที่ดิน (ยกเว้นตู้อบแห้ง 2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x 2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เมตร)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ภาพถ่ายประกอบการพิจารณา ได้แก่ ภาพถ่ายการดำเนินกิจกรรมของกลุ่ม ภาพถ่ายพื้นที่เพาะปลูกของสมาชิก (กรณีที่มีการนำวัตถุดิบ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จากสมาชิกมาแปรรูป)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­โรงอบแห้ง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3 x 4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ม.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th-TH" sz="1800" b="1" kern="12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กลุ่มออกพื้น </a:t>
                      </a:r>
                      <a:r>
                        <a:rPr lang="th-TH" sz="1800" b="1" kern="1200" dirty="0" err="1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คส</a:t>
                      </a:r>
                      <a:r>
                        <a:rPr lang="th-TH" sz="1800" b="1" kern="12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ล.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­โรงอบแห้ง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 x 8.20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th-TH" sz="1800" b="1" kern="12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กลุ่มออกพื้น </a:t>
                      </a:r>
                      <a:r>
                        <a:rPr lang="th-TH" sz="1800" b="1" kern="1200" dirty="0" err="1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คส</a:t>
                      </a:r>
                      <a:r>
                        <a:rPr lang="th-TH" sz="1800" b="1" kern="12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ล. 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­โรงอบแห้ง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8 x 12.40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ม.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th-TH" sz="1800" b="1" kern="12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กลุ่มออกพื้น </a:t>
                      </a:r>
                      <a:r>
                        <a:rPr lang="th-TH" sz="1800" b="1" kern="1200" dirty="0" err="1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คส</a:t>
                      </a:r>
                      <a:r>
                        <a:rPr lang="th-TH" sz="1800" b="1" kern="12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ล. 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­โรงอบแห้ง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8 x 20.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80 ม.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th-TH" sz="1800" b="1" kern="12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กลุ่มออกพื้น </a:t>
                      </a:r>
                      <a:r>
                        <a:rPr lang="th-TH" sz="1800" b="1" kern="1200" dirty="0" err="1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คส</a:t>
                      </a:r>
                      <a:r>
                        <a:rPr lang="th-TH" sz="1800" b="1" kern="120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ล. 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9E2D5B12-E855-418E-A393-D4C272870D87}"/>
              </a:ext>
            </a:extLst>
          </p:cNvPr>
          <p:cNvGrpSpPr/>
          <p:nvPr/>
        </p:nvGrpSpPr>
        <p:grpSpPr>
          <a:xfrm>
            <a:off x="161777" y="125084"/>
            <a:ext cx="2859216" cy="643137"/>
            <a:chOff x="3501849" y="204605"/>
            <a:chExt cx="5899748" cy="1759276"/>
          </a:xfrm>
        </p:grpSpPr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7D7B7B02-4AF0-4970-BDDA-9FD5FA7ED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45" y="204605"/>
              <a:ext cx="3167052" cy="17592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รูปภาพ 9">
              <a:extLst>
                <a:ext uri="{FF2B5EF4-FFF2-40B4-BE49-F238E27FC236}">
                  <a16:creationId xmlns:a16="http://schemas.microsoft.com/office/drawing/2014/main" id="{483A984C-C29C-4A65-BBB9-E31ECD7B27D0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4" y="392769"/>
              <a:ext cx="1155211" cy="1187440"/>
            </a:xfrm>
            <a:prstGeom prst="rect">
              <a:avLst/>
            </a:prstGeom>
          </p:spPr>
        </p:pic>
        <p:pic>
          <p:nvPicPr>
            <p:cNvPr id="11" name="รูปภาพ 10">
              <a:extLst>
                <a:ext uri="{FF2B5EF4-FFF2-40B4-BE49-F238E27FC236}">
                  <a16:creationId xmlns:a16="http://schemas.microsoft.com/office/drawing/2014/main" id="{827D4588-A8BC-4E01-A7B5-85115485E2F3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849" y="348097"/>
              <a:ext cx="1267698" cy="1398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49C3B9A-BA38-4747-81CA-0DED04C19249}"/>
              </a:ext>
            </a:extLst>
          </p:cNvPr>
          <p:cNvSpPr txBox="1"/>
          <p:nvPr/>
        </p:nvSpPr>
        <p:spPr>
          <a:xfrm>
            <a:off x="0" y="659317"/>
            <a:ext cx="12191999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</a:t>
            </a:r>
            <a:r>
              <a:rPr lang="en-US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3.4</a:t>
            </a:r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หลักเกณฑ์ เงื่อนไข การใช้จ่ายเงินกองทุนเพื่อส่งเสริมการอนุรักษ์พลังงาน</a:t>
            </a:r>
            <a:endParaRPr lang="th-TH" sz="2400" b="1" dirty="0">
              <a:solidFill>
                <a:schemeClr val="tx1"/>
              </a:solidFill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5D209C2-0782-4166-AD6A-9526120D1E62}"/>
              </a:ext>
            </a:extLst>
          </p:cNvPr>
          <p:cNvSpPr txBox="1"/>
          <p:nvPr/>
        </p:nvSpPr>
        <p:spPr>
          <a:xfrm>
            <a:off x="3020740" y="163084"/>
            <a:ext cx="90092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</a:t>
            </a:r>
            <a:r>
              <a:rPr lang="en-US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</a:t>
            </a:r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การยื่นข้อเสนอโครงการจากเงินกองทุนเพื่อส่งเสริมการอนุรักษ์พลังงานปีงบประมาณ พ.ศ. 2565</a:t>
            </a:r>
            <a:endParaRPr lang="th-TH" sz="2400" b="1" dirty="0">
              <a:solidFill>
                <a:schemeClr val="tx1"/>
              </a:solidFill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8496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EFCF4BB7-1B40-4A82-9C91-DCF66C7FD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018229"/>
              </p:ext>
            </p:extLst>
          </p:nvPr>
        </p:nvGraphicFramePr>
        <p:xfrm>
          <a:off x="161774" y="1194737"/>
          <a:ext cx="11867435" cy="56540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20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8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1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ลำดับ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เทคโนโลยีพลังงาน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ประเภท/ชนิด/ขนาด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หลักเกณฑ์ เงื่อนไข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5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ระบบผลิตแก๊สชีวภาพจาก</a:t>
                      </a:r>
                      <a:br>
                        <a:rPr lang="en-US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ของเสีย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th-TH" sz="1900" b="1" kern="1200" spc="-5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กำลังผลิต </a:t>
                      </a:r>
                      <a:r>
                        <a:rPr lang="th-TH" sz="1900" b="1" kern="1200" spc="-5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ขนาด 100-500 ลบ.ม.)</a:t>
                      </a:r>
                    </a:p>
                    <a:p>
                      <a:pPr marL="398463" marR="0" lvl="1" indent="-131763" algn="l" defTabSz="914400" rtl="0" eaLnBrk="1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Covered lagoon</a:t>
                      </a:r>
                      <a:endParaRPr lang="th-TH" sz="1900" b="1" kern="12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398463" marR="0" lvl="1" indent="-131763" algn="l" defTabSz="914400" rtl="0" eaLnBrk="1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th-TH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บ่อรางคอนกรีต</a:t>
                      </a:r>
                    </a:p>
                    <a:p>
                      <a:pPr marL="398463" marR="0" lvl="1" indent="-131763" algn="l" defTabSz="914400" rtl="0" eaLnBrk="1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CSTR</a:t>
                      </a:r>
                      <a:r>
                        <a:rPr lang="th-TH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</a:p>
                    <a:p>
                      <a:pPr marL="117475" marR="0" lvl="0" indent="-117475" algn="l" defTabSz="914400" rtl="0" eaLnBrk="1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th-TH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ระบบสร้างแรงดัน</a:t>
                      </a:r>
                    </a:p>
                    <a:p>
                      <a:pPr marL="117475" marR="0" lvl="0" indent="-117475" algn="l" defTabSz="914400" rtl="0" eaLnBrk="1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th-TH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มิเตอร์แก๊ส</a:t>
                      </a:r>
                      <a:r>
                        <a:rPr lang="th-TH" sz="1900" b="1" kern="120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(1 จุด)</a:t>
                      </a:r>
                    </a:p>
                    <a:p>
                      <a:pPr marL="117475" marR="0" lvl="0" indent="-117475" algn="l" defTabSz="914400" rtl="0" eaLnBrk="1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th-TH" sz="1900" b="1" kern="120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ระบบท่อและจุดดักน้ำ</a:t>
                      </a:r>
                      <a:endParaRPr lang="en-US" sz="1900" b="1" kern="12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กลุ่มจะต้องมีส่วนร่วมในการก่อสร้างระบบ โดยต้อง</a:t>
                      </a:r>
                      <a:r>
                        <a:rPr lang="th-TH" sz="19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จัดหาและจัดเตรียม อุปกรณ์ท่อ (ต่อจาก</a:t>
                      </a:r>
                      <a:br>
                        <a:rPr lang="th-TH" sz="19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19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ท่อหลักหน้าบ้าน) ระบบกรอง ระบบวัดความดัน และชุดหัวแก๊สชีวภาพ 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เพื่อจะนำแก๊สชีวภาพ</a:t>
                      </a:r>
                      <a:b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ที่ผลิตได้ไปใช้ประโยชน์ในแต่ละครัวเรือน หรือแต่ละจุดของกลุ่มผู้ใช้แก๊ส</a:t>
                      </a:r>
                    </a:p>
                    <a:p>
                      <a:pPr marL="342900" marR="0" lvl="0" indent="-34290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19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กลุ่มร่วมลงทุน</a:t>
                      </a:r>
                      <a:r>
                        <a:rPr lang="th-TH" sz="1900" b="1" baseline="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ค่าบำรุงรักษา ร้อยละ 5 ของงบประมาณที่ได้รับการสนับสนุน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342900" marR="0" lvl="0" indent="-34290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เอกสารแสดงปริมาณน้ำเสียต่อวันเพียงพอกับระบบหมักแก๊สชีวภาพ อย่างน้อยร้อยละ 5 </a:t>
                      </a:r>
                      <a:b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ของขนาดบ่อ (กรณีมีแก๊สดึงมาจากที่อื่น) ใบอนุญาตประกอบกิจการถูกต้องตามกฎหมาย </a:t>
                      </a:r>
                      <a:b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(กรณีฟาร์ม) หนังสือแสดงความประสงค์และยินยอมให้ใช้ของเสียจากฟาร์มมาผลิตแก๊สชีวภาพ</a:t>
                      </a:r>
                      <a:b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ในโครงการ ตลอดอายุการใช้งานของระบบ หนังสือแสดงความยินดี</a:t>
                      </a:r>
                      <a:r>
                        <a:rPr lang="th-TH" sz="1900" b="1" spc="-3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หรือยินยอมให้มีการต่อแก๊สชีวภาพไปใช้งาน เอกสารการจัดตั้งกลุ่มเพื่อบริหารจัดการระบบ (ระเบียบต่างๆ ของกลุ่ม) หนังสือยินยอมการใช้ประโยชน์ในที่ดิน ภาพถ่ายประกอบการพิจารณา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ได้แก่ ภาพถ่ายการดำเนินกิจกรรมของกลุ่ม ภาพถ่ายฟาร์มในปัจจุบัน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ระบบผลิตไฟฟ้าพลังงานแสงอาทิตย์ สำหรับห้องเย็น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th-TH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­­ขนาดแผง 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PV 4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kWp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กำลังไฟฟ้า</a:t>
                      </a:r>
                      <a:r>
                        <a:rPr lang="th-TH" sz="1900" b="1" kern="120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 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kW</a:t>
                      </a:r>
                    </a:p>
                    <a:p>
                      <a:pPr marL="117475" marR="0" lvl="0" indent="-1174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</a:t>
                      </a:r>
                      <a:r>
                        <a:rPr lang="th-TH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ขนาดแผง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PV 6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kWp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กำลังไฟฟ้า</a:t>
                      </a:r>
                      <a:r>
                        <a:rPr lang="th-TH" sz="1900" b="1" kern="120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 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kW</a:t>
                      </a:r>
                    </a:p>
                    <a:p>
                      <a:pPr marL="117475" marR="0" lvl="0" indent="-1174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</a:t>
                      </a:r>
                      <a:r>
                        <a:rPr lang="th-TH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ขนาดแผง</a:t>
                      </a:r>
                      <a:r>
                        <a:rPr lang="en-US" sz="1900" b="1" kern="120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PV 10 </a:t>
                      </a:r>
                      <a:r>
                        <a:rPr lang="en-US" sz="1900" b="1" kern="120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kWp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กำลังไฟฟ้า 6.5 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kW</a:t>
                      </a:r>
                      <a:endParaRPr lang="en-US" sz="1900" b="1" kern="12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th-TH" sz="19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กลุ่มจะต้องมีระบบห้องเย็น</a:t>
                      </a: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ซึ่งใช้ไฟฟ้าจากการไฟฟ้าส่วนภูมิภาค หรือ การไฟฟ้านครหลวง</a:t>
                      </a:r>
                      <a:br>
                        <a:rPr lang="th-TH" sz="19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เป็นแหล่งพลังงานอยู่แล้ว หรือพร้อมที่จะลงทุนในการ</a:t>
                      </a:r>
                      <a:r>
                        <a:rPr lang="th-TH" sz="19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จัดหาระบบห้องเย็นเมื่อได้รับ</a:t>
                      </a:r>
                      <a:r>
                        <a:rPr lang="th-TH" sz="1900" b="1" dirty="0" err="1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การจัด</a:t>
                      </a:r>
                      <a:r>
                        <a:rPr lang="th-TH" sz="19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สรรงบ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th-TH" sz="1900" b="1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กลุ่มร่วมลงทุน</a:t>
                      </a:r>
                      <a:r>
                        <a:rPr lang="th-TH" sz="1900" b="1" baseline="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ea typeface="Tahoma" pitchFamily="34" charset="0"/>
                          <a:cs typeface="TH Sarabun New" panose="020B0500040200020003" pitchFamily="34" charset="-34"/>
                        </a:rPr>
                        <a:t>ค่าบำรุงรักษา ร้อยละ 5 ของงบประมาณที่ได้รับการสนับสนุน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342900" marR="0" lvl="0" indent="-34290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­หนังสือรับรองกลุ่มจากหน่วยงานราชการ สำเนาบัตรประชาชน หนังสือยินยอมการใช้ประโยชน์</a:t>
                      </a:r>
                      <a:b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ในที่ดิน ภาพถ่ายประกอบการพิจารณา ได้แก่ ภาพถ่ายการดำเนินกิจกรรมของกลุ่ม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9FA468CE-D7A1-4C5B-BFDD-1A4E61F079DF}"/>
              </a:ext>
            </a:extLst>
          </p:cNvPr>
          <p:cNvGrpSpPr/>
          <p:nvPr/>
        </p:nvGrpSpPr>
        <p:grpSpPr>
          <a:xfrm>
            <a:off x="161777" y="125084"/>
            <a:ext cx="2859216" cy="643137"/>
            <a:chOff x="3501849" y="204605"/>
            <a:chExt cx="5899748" cy="1759276"/>
          </a:xfrm>
        </p:grpSpPr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4FF08DB9-73F5-4DD6-BD78-FA34E9F50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45" y="204605"/>
              <a:ext cx="3167052" cy="17592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รูปภาพ 9">
              <a:extLst>
                <a:ext uri="{FF2B5EF4-FFF2-40B4-BE49-F238E27FC236}">
                  <a16:creationId xmlns:a16="http://schemas.microsoft.com/office/drawing/2014/main" id="{1A1587E9-EEB5-44DF-874F-7224610401FE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4" y="392769"/>
              <a:ext cx="1155211" cy="1187440"/>
            </a:xfrm>
            <a:prstGeom prst="rect">
              <a:avLst/>
            </a:prstGeom>
          </p:spPr>
        </p:pic>
        <p:pic>
          <p:nvPicPr>
            <p:cNvPr id="11" name="รูปภาพ 10">
              <a:extLst>
                <a:ext uri="{FF2B5EF4-FFF2-40B4-BE49-F238E27FC236}">
                  <a16:creationId xmlns:a16="http://schemas.microsoft.com/office/drawing/2014/main" id="{C14D7704-4E08-4DD8-95D3-C0B637C9EE66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849" y="348097"/>
              <a:ext cx="1267698" cy="1398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FBECA297-EF26-42D3-97EC-5B1F024EA8C1}"/>
              </a:ext>
            </a:extLst>
          </p:cNvPr>
          <p:cNvSpPr txBox="1"/>
          <p:nvPr/>
        </p:nvSpPr>
        <p:spPr>
          <a:xfrm>
            <a:off x="0" y="683346"/>
            <a:ext cx="12191999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</a:t>
            </a:r>
            <a:r>
              <a:rPr lang="en-US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3.4</a:t>
            </a:r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หลักเกณฑ์ เงื่อนไข การใช้จ่ายเงินกองทุนเพื่อส่งเสริมการอนุรักษ์พลังงาน</a:t>
            </a:r>
            <a:endParaRPr lang="th-TH" sz="2400" b="1" dirty="0">
              <a:solidFill>
                <a:schemeClr val="tx1"/>
              </a:solidFill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A788226-251E-4AC0-998F-AF80C494E255}"/>
              </a:ext>
            </a:extLst>
          </p:cNvPr>
          <p:cNvSpPr txBox="1"/>
          <p:nvPr/>
        </p:nvSpPr>
        <p:spPr>
          <a:xfrm>
            <a:off x="3020740" y="163084"/>
            <a:ext cx="90092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</a:t>
            </a:r>
            <a:r>
              <a:rPr lang="en-US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</a:t>
            </a:r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การยื่นข้อเสนอโครงการจากเงินกองทุนเพื่อส่งเสริมการอนุรักษ์พลังงานปีงบประมาณ พ.ศ. 2565</a:t>
            </a:r>
            <a:endParaRPr lang="th-TH" sz="2400" b="1" dirty="0">
              <a:solidFill>
                <a:schemeClr val="tx1"/>
              </a:solidFill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2325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BAAE5E82-94BE-4062-9336-D6A4FDEA3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231849"/>
              </p:ext>
            </p:extLst>
          </p:nvPr>
        </p:nvGraphicFramePr>
        <p:xfrm>
          <a:off x="161775" y="1456240"/>
          <a:ext cx="11867436" cy="36576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89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5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ลำดับ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เทคโนโลยีพลังงาน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ประเภท/ชนิด/ขนาด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หลักเกณฑ์ เงื่อนไข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3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</a:pPr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ระบบผลิตไฟฟ้าพลังงานแสงอาทิตย์ พื้นที่ที่ไฟฟ้ายังเข้าไม่ถึง/ไม่มีไฟฟ้า </a:t>
                      </a:r>
                      <a:b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Off Grid)</a:t>
                      </a:r>
                      <a:b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(Mini/Micro Grid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/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Solar home)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</a:pPr>
                      <a:r>
                        <a:rPr lang="en-US" sz="2000" b="1" spc="-4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 kW</a:t>
                      </a:r>
                      <a:r>
                        <a:rPr lang="en-US" sz="2000" b="1" spc="-4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000" b="1" spc="-4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แบตเตอรี่</a:t>
                      </a:r>
                      <a:r>
                        <a:rPr lang="th-TH" sz="2000" b="1" spc="-4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ลิเธียม</a:t>
                      </a:r>
                      <a:r>
                        <a:rPr lang="th-TH" sz="2000" b="1" spc="-4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br>
                        <a:rPr lang="th-TH" sz="2000" b="1" spc="-4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2000" b="1" spc="-4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134 </a:t>
                      </a:r>
                      <a:r>
                        <a:rPr lang="en-US" sz="2000" b="1" spc="-4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kWh</a:t>
                      </a:r>
                      <a:endParaRPr lang="en-US" sz="2000" b="1" spc="-4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42900" marR="0" lvl="0" indent="-34290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th-TH" sz="2000" b="1" kern="1200" spc="-3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ตั้งอยู่ในพื้นที่ห่างไกลทุรกันดารที่สายส่งไฟฟ้าเข้าไม่ถึง/ไม่มีไฟฟ้า มากกว่ารัศมี 5 กม.</a:t>
                      </a:r>
                      <a:endParaRPr lang="en-US" sz="2000" b="1" strike="sngStrike" kern="120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342900" marR="0" lvl="0" indent="-34290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โรงพยาบาลส่งเสริมสุขภาพตำบล หรือ ศูนย์สุขภาพชุมชน หรือ โรงเรียน จะต้องมีหนังสือ</a:t>
                      </a:r>
                      <a:br>
                        <a:rPr lang="th-TH" sz="20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20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แจ้งความประสงค์ขอ</a:t>
                      </a:r>
                      <a:r>
                        <a:rPr lang="th-TH" sz="2000" b="1" kern="1200" spc="-2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เข้าร่วมโครงการ ไปยังหน่วยงานผู้ขอรับการสนับสนุนกับกองทุน </a:t>
                      </a:r>
                      <a:br>
                        <a:rPr lang="th-TH" sz="2000" b="1" kern="1200" spc="-2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2000" b="1" kern="1200" spc="-2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ไม่สามารถยื่นขอรับการสนับสนุนกับกองทุนได้โดยตรง</a:t>
                      </a:r>
                    </a:p>
                    <a:p>
                      <a:pPr marL="342900" marR="0" lvl="0" indent="-342900" algn="thaiDi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th-TH" sz="2000" b="1" kern="1200" spc="-2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สำเนาบัตรประชาชน สำเนาทะเบียนบ้าน หนังสือยินยอมการใช้ประโยชน์ในที่ดิน หนังสือรับรองจาก </a:t>
                      </a:r>
                      <a:r>
                        <a:rPr lang="th-TH" sz="2000" b="1" kern="1200" spc="-2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กฟภ</a:t>
                      </a:r>
                      <a:r>
                        <a:rPr lang="th-TH" sz="2000" b="1" kern="1200" spc="-2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r>
                        <a:rPr lang="th-TH" sz="2000" b="1" kern="1200" spc="-2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หรือ </a:t>
                      </a:r>
                      <a:r>
                        <a:rPr lang="th-TH" sz="2000" b="1" kern="1200" spc="-2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กฟน.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ยืนยันว่าไม่มีไฟฟ้าเข้าถึงในพื้นที่และไม่มีแผนงานในการขยายเขตปักเสาลากสายไฟฟ้า อย่างน้อย 2 ปี และภาพถ่ายบ้านที่พักอาศัย หรือหน่วยงาน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63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u="none" strike="noStrike" kern="0" cap="none" spc="-4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Arial"/>
                        </a:rPr>
                        <a:t>20 kW </a:t>
                      </a:r>
                      <a:r>
                        <a:rPr kumimoji="0" lang="th-TH" sz="2000" b="1" u="none" strike="noStrike" kern="0" cap="none" spc="-4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Arial"/>
                        </a:rPr>
                        <a:t>แบตเตอรี่</a:t>
                      </a:r>
                      <a:r>
                        <a:rPr kumimoji="0" lang="th-TH" sz="2000" b="1" u="none" strike="noStrike" kern="0" cap="none" spc="-4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Arial"/>
                        </a:rPr>
                        <a:t>ลิเธียม</a:t>
                      </a:r>
                      <a:r>
                        <a:rPr kumimoji="0" lang="th-TH" sz="2000" b="1" u="none" strike="noStrike" kern="0" cap="none" spc="-4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Arial"/>
                        </a:rPr>
                        <a:t> </a:t>
                      </a:r>
                      <a:br>
                        <a:rPr kumimoji="0" lang="th-TH" sz="2000" b="1" u="none" strike="noStrike" kern="0" cap="none" spc="-4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Arial"/>
                        </a:rPr>
                      </a:br>
                      <a:r>
                        <a:rPr kumimoji="0" lang="th-TH" sz="2000" b="1" u="none" strike="noStrike" kern="0" cap="none" spc="-4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Arial"/>
                        </a:rPr>
                        <a:t>224 </a:t>
                      </a:r>
                      <a:r>
                        <a:rPr kumimoji="0" lang="en-US" sz="2000" b="1" u="none" strike="noStrike" kern="0" cap="none" spc="-4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Arial"/>
                        </a:rPr>
                        <a:t>kWh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3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u="none" strike="noStrike" kern="0" cap="none" spc="-4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Arial"/>
                        </a:rPr>
                        <a:t>40 kW </a:t>
                      </a:r>
                      <a:r>
                        <a:rPr kumimoji="0" lang="th-TH" sz="2000" b="1" u="none" strike="noStrike" kern="0" cap="none" spc="-4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Arial"/>
                        </a:rPr>
                        <a:t>แบตเตอรี่</a:t>
                      </a:r>
                      <a:r>
                        <a:rPr kumimoji="0" lang="th-TH" sz="2000" b="1" u="none" strike="noStrike" kern="0" cap="none" spc="-4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Arial"/>
                        </a:rPr>
                        <a:t>ลิเธียม</a:t>
                      </a:r>
                      <a:r>
                        <a:rPr kumimoji="0" lang="th-TH" sz="2000" b="1" u="none" strike="noStrike" kern="0" cap="none" spc="-4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Arial"/>
                        </a:rPr>
                        <a:t> </a:t>
                      </a:r>
                      <a:br>
                        <a:rPr kumimoji="0" lang="th-TH" sz="2000" b="1" u="none" strike="noStrike" kern="0" cap="none" spc="-4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Arial"/>
                        </a:rPr>
                      </a:br>
                      <a:r>
                        <a:rPr kumimoji="0" lang="th-TH" sz="2000" b="1" u="none" strike="noStrike" kern="0" cap="none" spc="-4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Arial"/>
                        </a:rPr>
                        <a:t>447 </a:t>
                      </a:r>
                      <a:r>
                        <a:rPr kumimoji="0" lang="en-US" sz="2000" b="1" u="none" strike="noStrike" kern="0" cap="none" spc="-4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cs typeface="TH Sarabun New" panose="020B0500040200020003" pitchFamily="34" charset="-34"/>
                          <a:sym typeface="Arial"/>
                        </a:rPr>
                        <a:t>kWh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72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</a:pPr>
                      <a:r>
                        <a:rPr lang="en-US" sz="2000" b="1" u="sng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Solar home</a:t>
                      </a:r>
                      <a:b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600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W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แบตเตอรี่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ลิเธียม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b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120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ea typeface="Tahoma" pitchFamily="34" charset="0"/>
                        <a:cs typeface="TH Sarabun New" panose="020B0500040200020003" pitchFamily="34" charset="-34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42704DE2-F5C7-4D0F-A4A8-E71F41029908}"/>
              </a:ext>
            </a:extLst>
          </p:cNvPr>
          <p:cNvGrpSpPr/>
          <p:nvPr/>
        </p:nvGrpSpPr>
        <p:grpSpPr>
          <a:xfrm>
            <a:off x="161779" y="25049"/>
            <a:ext cx="3020991" cy="848951"/>
            <a:chOff x="3501849" y="204605"/>
            <a:chExt cx="5899748" cy="1759276"/>
          </a:xfrm>
        </p:grpSpPr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EEF14F1C-374F-41DD-8F1F-E1B3A9634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45" y="204605"/>
              <a:ext cx="3167052" cy="17592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รูปภาพ 9">
              <a:extLst>
                <a:ext uri="{FF2B5EF4-FFF2-40B4-BE49-F238E27FC236}">
                  <a16:creationId xmlns:a16="http://schemas.microsoft.com/office/drawing/2014/main" id="{8F28F2CC-9510-41DB-A238-8371E2AE67C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4" y="392769"/>
              <a:ext cx="1155211" cy="1187440"/>
            </a:xfrm>
            <a:prstGeom prst="rect">
              <a:avLst/>
            </a:prstGeom>
          </p:spPr>
        </p:pic>
        <p:pic>
          <p:nvPicPr>
            <p:cNvPr id="11" name="รูปภาพ 10">
              <a:extLst>
                <a:ext uri="{FF2B5EF4-FFF2-40B4-BE49-F238E27FC236}">
                  <a16:creationId xmlns:a16="http://schemas.microsoft.com/office/drawing/2014/main" id="{B2B35836-10CB-454C-86B5-DAB85D23817F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849" y="348097"/>
              <a:ext cx="1267698" cy="1398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กล่องข้อความ 12">
            <a:extLst>
              <a:ext uri="{FF2B5EF4-FFF2-40B4-BE49-F238E27FC236}">
                <a16:creationId xmlns:a16="http://schemas.microsoft.com/office/drawing/2014/main" id="{616E1ABC-F064-49DA-8DF8-4F8ACC035929}"/>
              </a:ext>
            </a:extLst>
          </p:cNvPr>
          <p:cNvSpPr txBox="1"/>
          <p:nvPr/>
        </p:nvSpPr>
        <p:spPr>
          <a:xfrm>
            <a:off x="0" y="881956"/>
            <a:ext cx="12192000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</a:t>
            </a:r>
            <a:r>
              <a:rPr lang="en-US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3.4</a:t>
            </a:r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หลักเกณฑ์ เงื่อนไข การใช้จ่ายเงินกองทุนเพื่อส่งเสริมการอนุรักษ์พลังงาน</a:t>
            </a:r>
            <a:endParaRPr lang="th-TH" sz="2400" b="1" dirty="0">
              <a:solidFill>
                <a:schemeClr val="tx1"/>
              </a:solidFill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F9E6B5B0-8CE7-44DA-B8BC-CA0C7AD75675}"/>
              </a:ext>
            </a:extLst>
          </p:cNvPr>
          <p:cNvSpPr txBox="1"/>
          <p:nvPr/>
        </p:nvSpPr>
        <p:spPr>
          <a:xfrm>
            <a:off x="3182770" y="172628"/>
            <a:ext cx="90092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3.</a:t>
            </a:r>
            <a:r>
              <a:rPr lang="en-US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3</a:t>
            </a:r>
            <a:r>
              <a:rPr lang="th-TH" sz="24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การยื่นข้อเสนอโครงการจากเงินกองทุนเพื่อส่งเสริมการอนุรักษ์พลังงานปีงบประมาณ พ.ศ. 2565</a:t>
            </a:r>
            <a:endParaRPr lang="th-TH" sz="2400" b="1" dirty="0">
              <a:solidFill>
                <a:schemeClr val="tx1"/>
              </a:solidFill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435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672A8C-BEED-49E8-85A1-B122229D9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632013"/>
            <a:ext cx="10363200" cy="1470025"/>
          </a:xfrm>
        </p:spPr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ระเบียบวาระที่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เพื่อพิจารณา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06F0EE04-D3C0-4161-895B-539E0470A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5950" y="3214184"/>
            <a:ext cx="10363200" cy="1245733"/>
          </a:xfrm>
        </p:spPr>
        <p:txBody>
          <a:bodyPr>
            <a:normAutofit fontScale="92500" lnSpcReduction="20000"/>
          </a:bodyPr>
          <a:lstStyle/>
          <a:p>
            <a:pPr algn="thaiDist">
              <a:lnSpc>
                <a:spcPct val="110000"/>
              </a:lnSpc>
            </a:pPr>
            <a:r>
              <a:rPr lang="th-TH" sz="2800" dirty="0">
                <a:solidFill>
                  <a:schemeClr val="tx1"/>
                </a:solidFill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	 </a:t>
            </a:r>
            <a:r>
              <a:rPr lang="th-TH" sz="2800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ให้ทุกส่วนราชการ</a:t>
            </a:r>
            <a:r>
              <a:rPr lang="en-US" sz="2800" dirty="0"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/</a:t>
            </a:r>
            <a:r>
              <a:rPr lang="th-TH" sz="2800" dirty="0"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อปท. ศึกษา วิธีการจัดทำข้อเสนอโครงการ ในประเภทเทคโนโลยีพลังงานทดแทนที่กำหนด เพื่อเป็นการช่วยเหลือประชาชนในพื้นที่จังหวัดเลย โดยสามารถยื่นเสนอโครงการ ให้แก่สำนักงานพลังงานจังหวัดเลย ตั้งแต่วันที่ </a:t>
            </a:r>
            <a:r>
              <a:rPr lang="en-US" sz="2800" dirty="0"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2 </a:t>
            </a:r>
            <a:r>
              <a:rPr lang="th-TH" sz="2800" dirty="0"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มีนาคม </a:t>
            </a:r>
            <a:r>
              <a:rPr lang="en-US" sz="2800" dirty="0"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2565 </a:t>
            </a:r>
            <a:r>
              <a:rPr lang="th-TH" sz="2800" dirty="0"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ถึง </a:t>
            </a:r>
            <a:r>
              <a:rPr lang="en-US" sz="2800" dirty="0"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25 </a:t>
            </a:r>
            <a:r>
              <a:rPr lang="th-TH" sz="2800" dirty="0"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มีนาคม </a:t>
            </a:r>
            <a:r>
              <a:rPr lang="en-US" sz="2800" dirty="0"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2565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FA3E78-D147-48E9-9E77-BC8541D80D01}"/>
              </a:ext>
            </a:extLst>
          </p:cNvPr>
          <p:cNvSpPr/>
          <p:nvPr/>
        </p:nvSpPr>
        <p:spPr>
          <a:xfrm>
            <a:off x="1841739" y="1744159"/>
            <a:ext cx="8508521" cy="124573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16" name="กลุ่ม 15"/>
          <p:cNvGrpSpPr/>
          <p:nvPr/>
        </p:nvGrpSpPr>
        <p:grpSpPr>
          <a:xfrm>
            <a:off x="136388" y="-195983"/>
            <a:ext cx="5361587" cy="1715850"/>
            <a:chOff x="3501849" y="-200000"/>
            <a:chExt cx="7555756" cy="2707665"/>
          </a:xfrm>
        </p:grpSpPr>
        <p:pic>
          <p:nvPicPr>
            <p:cNvPr id="17" name="รูปภาพ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261" y="-200000"/>
              <a:ext cx="4874344" cy="27076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" name="รูปภาพ 1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4" y="392769"/>
              <a:ext cx="1155211" cy="1354219"/>
            </a:xfrm>
            <a:prstGeom prst="rect">
              <a:avLst/>
            </a:prstGeom>
          </p:spPr>
        </p:pic>
        <p:pic>
          <p:nvPicPr>
            <p:cNvPr id="19" name="รูปภาพ 1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849" y="348097"/>
              <a:ext cx="1267698" cy="139889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64583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672A8C-BEED-49E8-85A1-B122229D9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632013"/>
            <a:ext cx="10363200" cy="1470025"/>
          </a:xfrm>
        </p:spPr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ระเบียบวาระที่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เรื่องอื่นๆ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ถ้ามี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06F0EE04-D3C0-4161-895B-539E0470A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007" y="3102038"/>
            <a:ext cx="10890342" cy="2754752"/>
          </a:xfrm>
        </p:spPr>
        <p:txBody>
          <a:bodyPr/>
          <a:lstStyle/>
          <a:p>
            <a:pPr algn="thaiDist"/>
            <a:r>
              <a:rPr lang="th-TH" sz="2800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	ซักซ้อมความเข้าใจเกี่ยวกับออกใบรับแจ้งการประกอบกิจการควบคุมประเภทที่ 2 และใบอนุญาตประกอบกิจการควบคุมประเภทที่ 3</a:t>
            </a:r>
            <a:r>
              <a:rPr lang="th-TH" sz="2800" b="1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th-TH" sz="2800" dirty="0">
                <a:solidFill>
                  <a:schemeClr val="tx1"/>
                </a:solidFill>
                <a:effectLst/>
                <a:latin typeface="TH Sarabun New" panose="020B0500040200020003" pitchFamily="34" charset="-34"/>
                <a:ea typeface="Angsana New" panose="02020603050405020304" pitchFamily="18" charset="-34"/>
                <a:cs typeface="TH Sarabun New" panose="020B0500040200020003" pitchFamily="34" charset="-34"/>
              </a:rPr>
              <a:t>ตามประกาศกรมธุรกิจพลังงาน เรื่อง การถ่ายโอนภารกิจงานควบคุมน้ำมันเชื้อเพลิงตามพระราชบัญญัติกำหนดแผนและขั้นตอนการกระจายอำนาจให้แก่องค์กรปกครองส่วนท้องถิ่น พ.ศ.2542 และ พ.ศ.2564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FA3E78-D147-48E9-9E77-BC8541D80D01}"/>
              </a:ext>
            </a:extLst>
          </p:cNvPr>
          <p:cNvSpPr/>
          <p:nvPr/>
        </p:nvSpPr>
        <p:spPr>
          <a:xfrm>
            <a:off x="1841739" y="1744159"/>
            <a:ext cx="8508521" cy="1245733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16" name="กลุ่ม 15"/>
          <p:cNvGrpSpPr/>
          <p:nvPr/>
        </p:nvGrpSpPr>
        <p:grpSpPr>
          <a:xfrm>
            <a:off x="136388" y="-195983"/>
            <a:ext cx="5361587" cy="1470025"/>
            <a:chOff x="3501849" y="-200000"/>
            <a:chExt cx="7555756" cy="2707665"/>
          </a:xfrm>
        </p:grpSpPr>
        <p:pic>
          <p:nvPicPr>
            <p:cNvPr id="17" name="รูปภาพ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261" y="-200000"/>
              <a:ext cx="4874344" cy="27076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" name="รูปภาพ 1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4" y="392769"/>
              <a:ext cx="1155211" cy="1354219"/>
            </a:xfrm>
            <a:prstGeom prst="rect">
              <a:avLst/>
            </a:prstGeom>
          </p:spPr>
        </p:pic>
        <p:pic>
          <p:nvPicPr>
            <p:cNvPr id="19" name="รูปภาพ 1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849" y="348097"/>
              <a:ext cx="1267698" cy="139889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93242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77B93C8-B6F1-453A-939D-5F2360DE37B6}"/>
              </a:ext>
            </a:extLst>
          </p:cNvPr>
          <p:cNvSpPr txBox="1"/>
          <p:nvPr/>
        </p:nvSpPr>
        <p:spPr>
          <a:xfrm>
            <a:off x="3694669" y="493783"/>
            <a:ext cx="738170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ซักซ้อมความเข้าใจเกี่ยวกับออกใบรับแจ้งและใบอนุญาต</a:t>
            </a:r>
            <a:endParaRPr kumimoji="0" lang="th-TH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9062126-AB88-4E93-B327-22C25596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267"/>
            <a:ext cx="3694669" cy="232756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4C31E97-3CE3-4E30-A850-A340F5B2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r="1119"/>
          <a:stretch/>
        </p:blipFill>
        <p:spPr>
          <a:xfrm>
            <a:off x="5794833" y="2152997"/>
            <a:ext cx="6197660" cy="224775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527B930-6727-4C2D-BB83-9DE3616F58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3626"/>
          <a:stretch/>
        </p:blipFill>
        <p:spPr>
          <a:xfrm>
            <a:off x="323241" y="2377443"/>
            <a:ext cx="5929747" cy="2185335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25026C6-FBE1-44B5-B740-DC3B87EC4A09}"/>
              </a:ext>
            </a:extLst>
          </p:cNvPr>
          <p:cNvSpPr txBox="1"/>
          <p:nvPr/>
        </p:nvSpPr>
        <p:spPr>
          <a:xfrm>
            <a:off x="484048" y="2381841"/>
            <a:ext cx="15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เดิม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19BF83B-84AD-428D-8A4A-CC07FF8343A4}"/>
              </a:ext>
            </a:extLst>
          </p:cNvPr>
          <p:cNvSpPr txBox="1"/>
          <p:nvPr/>
        </p:nvSpPr>
        <p:spPr>
          <a:xfrm>
            <a:off x="6413795" y="2381841"/>
            <a:ext cx="130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ใหม่</a:t>
            </a:r>
          </a:p>
        </p:txBody>
      </p: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AADE09B4-D330-48E9-9C60-43B7A8D071CB}"/>
              </a:ext>
            </a:extLst>
          </p:cNvPr>
          <p:cNvCxnSpPr/>
          <p:nvPr/>
        </p:nvCxnSpPr>
        <p:spPr>
          <a:xfrm>
            <a:off x="6252988" y="1654233"/>
            <a:ext cx="0" cy="46135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50B3608E-E46D-4DA3-8C6E-A2C4C4DABCBD}"/>
              </a:ext>
            </a:extLst>
          </p:cNvPr>
          <p:cNvSpPr txBox="1"/>
          <p:nvPr/>
        </p:nvSpPr>
        <p:spPr>
          <a:xfrm>
            <a:off x="2410691" y="4654703"/>
            <a:ext cx="1936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ยกเลิก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189BF303-FAA6-48BC-A58D-D0246ACB2738}"/>
              </a:ext>
            </a:extLst>
          </p:cNvPr>
          <p:cNvSpPr txBox="1"/>
          <p:nvPr/>
        </p:nvSpPr>
        <p:spPr>
          <a:xfrm>
            <a:off x="6594766" y="4654703"/>
            <a:ext cx="492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มีผลบังคับใช้ 1 พ.ย. 2564 เป็นต้นไป</a:t>
            </a:r>
          </a:p>
        </p:txBody>
      </p:sp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D7D04E20-FF20-47D0-B711-8EAEB4E9341A}"/>
              </a:ext>
            </a:extLst>
          </p:cNvPr>
          <p:cNvCxnSpPr/>
          <p:nvPr/>
        </p:nvCxnSpPr>
        <p:spPr>
          <a:xfrm>
            <a:off x="174567" y="1005840"/>
            <a:ext cx="11596255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99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672A8C-BEED-49E8-85A1-B122229D9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807" y="776240"/>
            <a:ext cx="10128385" cy="2035475"/>
          </a:xfrm>
        </p:spPr>
        <p:txBody>
          <a:bodyPr anchor="t"/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ระเบียบวาระการประชุม</a:t>
            </a:r>
            <a:b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ประชุมแจ้งแนวทางปฏิบัติสำหรับขอรับการสนับสนุนเงินกองทุนเพื่อส่งเสริมการอนุรักษ์พลังงานภายใต้กลุ่มงานส่งเสริมอนุรักษ์พลังงานและพลังงานทดแทนเศรษฐกิจฐานราก ปีงบประมาณ พ.ศ.2565 วันพุธที่ </a:t>
            </a:r>
            <a:r>
              <a:rPr lang="en-US" sz="2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2 </a:t>
            </a:r>
            <a:r>
              <a:rPr lang="th-TH" sz="2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มีนาคม 2565</a:t>
            </a:r>
            <a:br>
              <a:rPr lang="en-US" sz="22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</a:br>
            <a:r>
              <a:rPr lang="th-TH" sz="2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ณ ห้องประชุมศรีสองรัก ชั้น 5 ศาลากลางจังหวัดเลย </a:t>
            </a:r>
            <a:r>
              <a:rPr lang="en-US" sz="2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(</a:t>
            </a:r>
            <a:r>
              <a:rPr lang="th-TH" sz="2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หลังใหม่</a:t>
            </a:r>
            <a:r>
              <a:rPr lang="en-US" sz="2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)</a:t>
            </a:r>
            <a:br>
              <a:rPr lang="en-US" sz="2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977343BF-2E2E-4A9E-8289-F44AE5134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703834"/>
              </p:ext>
            </p:extLst>
          </p:nvPr>
        </p:nvGraphicFramePr>
        <p:xfrm>
          <a:off x="1160318" y="2260253"/>
          <a:ext cx="10200187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277">
                  <a:extLst>
                    <a:ext uri="{9D8B030D-6E8A-4147-A177-3AD203B41FA5}">
                      <a16:colId xmlns:a16="http://schemas.microsoft.com/office/drawing/2014/main" val="1522874793"/>
                    </a:ext>
                  </a:extLst>
                </a:gridCol>
                <a:gridCol w="8714910">
                  <a:extLst>
                    <a:ext uri="{9D8B030D-6E8A-4147-A177-3AD203B41FA5}">
                      <a16:colId xmlns:a16="http://schemas.microsoft.com/office/drawing/2014/main" val="1320959525"/>
                    </a:ext>
                  </a:extLst>
                </a:gridCol>
              </a:tblGrid>
              <a:tr h="532909">
                <a:tc>
                  <a:txBody>
                    <a:bodyPr/>
                    <a:lstStyle/>
                    <a:p>
                      <a:r>
                        <a:rPr lang="th-TH" sz="2200" b="1" u="sng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ระเบียบวาระที่ 1</a:t>
                      </a:r>
                      <a:endParaRPr lang="th-TH" sz="2200" u="sng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เรื่องที่ประธานแจ้งให้ที่ประชุมทราบ</a:t>
                      </a:r>
                    </a:p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………………………………………………………………………………………………………………………………………………………………………..</a:t>
                      </a:r>
                      <a:endParaRPr lang="th-TH" sz="22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182138"/>
                  </a:ext>
                </a:extLst>
              </a:tr>
              <a:tr h="181267">
                <a:tc>
                  <a:txBody>
                    <a:bodyPr/>
                    <a:lstStyle/>
                    <a:p>
                      <a:r>
                        <a:rPr lang="th-TH" sz="2200" b="1" u="sng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ระเบียบวาระที่ 2</a:t>
                      </a:r>
                      <a:endParaRPr lang="th-TH" sz="2200" u="sng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เรื่องรับรองรายงานการประชุมครั้งที่แล้ว</a:t>
                      </a:r>
                    </a:p>
                    <a:p>
                      <a:r>
                        <a:rPr lang="th-TH" sz="22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2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ไม่มี 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</a:t>
                      </a:r>
                      <a:endParaRPr lang="th-TH" sz="22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308396"/>
                  </a:ext>
                </a:extLst>
              </a:tr>
              <a:tr h="279411">
                <a:tc>
                  <a:txBody>
                    <a:bodyPr/>
                    <a:lstStyle/>
                    <a:p>
                      <a:r>
                        <a:rPr lang="th-TH" sz="2200" b="1" u="sng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ระเบียบวาระที่ 3</a:t>
                      </a:r>
                      <a:endParaRPr lang="th-TH" sz="2200" u="sng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เรื่องเพื่อทราบ</a:t>
                      </a:r>
                      <a:endParaRPr lang="th-TH" sz="2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991982"/>
                  </a:ext>
                </a:extLst>
              </a:tr>
              <a:tr h="404521">
                <a:tc>
                  <a:txBody>
                    <a:bodyPr/>
                    <a:lstStyle/>
                    <a:p>
                      <a:endParaRPr lang="th-TH" sz="2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3.1 ความเป็นมาของกองทุนเพื่อส่งเสริมการอนุรักษ์พลังงาน</a:t>
                      </a:r>
                    </a:p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3.2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โครงการที่ขอรับการสนับสนุนจากเงินกองทุนเพื่อส่งเสริมการอนุรักษ์พลังงาน ปีงบประมาณ พ.ศ. 2564</a:t>
                      </a:r>
                    </a:p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3.3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การยื่นข้อเสนอโครงการจากเงินกองทุนเพื่อส่งเสริมการอนุรักษ์พลังงาน ปีงบประมาณพ.ศ. 2565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กลุ่ม 5"/>
          <p:cNvGrpSpPr/>
          <p:nvPr/>
        </p:nvGrpSpPr>
        <p:grpSpPr>
          <a:xfrm>
            <a:off x="303023" y="117150"/>
            <a:ext cx="3916758" cy="1011132"/>
            <a:chOff x="3501849" y="167903"/>
            <a:chExt cx="5748810" cy="1759276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608" y="167903"/>
              <a:ext cx="3167051" cy="17592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รูปภาพ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3" y="392769"/>
              <a:ext cx="1004275" cy="1187440"/>
            </a:xfrm>
            <a:prstGeom prst="rect">
              <a:avLst/>
            </a:prstGeom>
          </p:spPr>
        </p:pic>
        <p:pic>
          <p:nvPicPr>
            <p:cNvPr id="9" name="รูปภาพ 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849" y="348097"/>
              <a:ext cx="1258292" cy="139889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60956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03F1F864-C31E-4504-A71B-DD5A7636A2E1}"/>
              </a:ext>
            </a:extLst>
          </p:cNvPr>
          <p:cNvGrpSpPr/>
          <p:nvPr/>
        </p:nvGrpSpPr>
        <p:grpSpPr>
          <a:xfrm>
            <a:off x="0" y="-565267"/>
            <a:ext cx="11076370" cy="2327565"/>
            <a:chOff x="0" y="-565267"/>
            <a:chExt cx="11076370" cy="2327565"/>
          </a:xfrm>
        </p:grpSpPr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id="{34D8EC93-6343-4109-B4F9-CD65D435A2A5}"/>
                </a:ext>
              </a:extLst>
            </p:cNvPr>
            <p:cNvSpPr txBox="1"/>
            <p:nvPr/>
          </p:nvSpPr>
          <p:spPr>
            <a:xfrm>
              <a:off x="3694669" y="493783"/>
              <a:ext cx="738170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ordia New" panose="020B0304020202020204" pitchFamily="34" charset="-34"/>
                  <a:cs typeface="TH Sarabun New" panose="020B0500040200020003" pitchFamily="34" charset="-34"/>
                </a:rPr>
                <a:t>ซักซ้อมความเข้าใจเกี่ยวกับออกใบรับแจ้งและใบอนุญาต</a:t>
              </a:r>
              <a:endPara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F183DD76-ACB2-4669-A84B-5046AFEB0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65267"/>
              <a:ext cx="3694669" cy="2327565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546C0F0-89CA-4F73-A331-693268A95B42}"/>
              </a:ext>
            </a:extLst>
          </p:cNvPr>
          <p:cNvSpPr txBox="1"/>
          <p:nvPr/>
        </p:nvSpPr>
        <p:spPr>
          <a:xfrm>
            <a:off x="1040999" y="1416582"/>
            <a:ext cx="669815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ขอบเขตการถ่ายโอนภารกิจและแนวทางการปฏิบัติ ให้แก่ กรุงเทพมหานคร เมืองพัทยา </a:t>
            </a: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เทศบาลและองค์การบริหารส่วนตำบล</a:t>
            </a:r>
            <a:endParaRPr kumimoji="0" lang="th-TH" sz="2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A2AD60E1-5E9E-4ED2-9628-B6D642E6592E}"/>
              </a:ext>
            </a:extLst>
          </p:cNvPr>
          <p:cNvSpPr txBox="1"/>
          <p:nvPr/>
        </p:nvSpPr>
        <p:spPr>
          <a:xfrm>
            <a:off x="1040999" y="2618510"/>
            <a:ext cx="9996232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- กิจการควบคุมประเภทที่ 1 ได้แก่ สถานที่เก็บน้ำมัน ลักษณะที่หนึ่ง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- กิจการควบคุมประเภทที่ 2 ได้แก่ สถานที่เก็บรักษาน้ำมัน ลักษณะที่สอง สถานีบริการน้ำมัน ประเภท ค ลักษณะที่หนึ่ง  สถานีบริการน้ำมัน ประเภท ง และสถานีบริการน้ำมัน ประเภท  จ ลักษณะที่หนึ่ง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- กิจการควบคุมประเภทที่ 3 ได้แก่ สถานีบริการน้ำมัน ประเภท ก / สถานีบริการประเภท  ข /สถานีบริการ ประเภท ค ลักษณะที่สอง / สถานีบริการ ประเภท จ ลักษณะที่สอง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- ทั้งนี้แนวทางการปฏิบัติงานให้เป็นไปตามเอกสารแนบท้ายประกาศนี้</a:t>
            </a:r>
          </a:p>
        </p:txBody>
      </p:sp>
      <p:cxnSp>
        <p:nvCxnSpPr>
          <p:cNvPr id="7" name="ตัวเชื่อมต่อตรง 6">
            <a:extLst>
              <a:ext uri="{FF2B5EF4-FFF2-40B4-BE49-F238E27FC236}">
                <a16:creationId xmlns:a16="http://schemas.microsoft.com/office/drawing/2014/main" id="{94DC0EB0-0DA1-408B-82F0-66AA72179F2D}"/>
              </a:ext>
            </a:extLst>
          </p:cNvPr>
          <p:cNvCxnSpPr/>
          <p:nvPr/>
        </p:nvCxnSpPr>
        <p:spPr>
          <a:xfrm>
            <a:off x="174567" y="1005840"/>
            <a:ext cx="11596255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076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5A2B6B45-44A2-45E0-9584-345598E269F3}"/>
              </a:ext>
            </a:extLst>
          </p:cNvPr>
          <p:cNvGrpSpPr/>
          <p:nvPr/>
        </p:nvGrpSpPr>
        <p:grpSpPr>
          <a:xfrm>
            <a:off x="0" y="-565267"/>
            <a:ext cx="11076370" cy="2327565"/>
            <a:chOff x="0" y="-565267"/>
            <a:chExt cx="11076370" cy="2327565"/>
          </a:xfrm>
        </p:grpSpPr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87FEF7B8-2429-49B0-A2CB-214DBD898C97}"/>
                </a:ext>
              </a:extLst>
            </p:cNvPr>
            <p:cNvSpPr txBox="1"/>
            <p:nvPr/>
          </p:nvSpPr>
          <p:spPr>
            <a:xfrm>
              <a:off x="3694669" y="493783"/>
              <a:ext cx="738170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ordia New" panose="020B0304020202020204" pitchFamily="34" charset="-34"/>
                  <a:cs typeface="TH Sarabun New" panose="020B0500040200020003" pitchFamily="34" charset="-34"/>
                </a:rPr>
                <a:t>ซักซ้อมความเข้าใจเกี่ยวกับออกใบรับแจ้งและใบอนุญาต</a:t>
              </a:r>
              <a:endPara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E6219294-F492-41C5-BF62-52296F19E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65267"/>
              <a:ext cx="3694669" cy="2327565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DF61F3B-9357-4EED-B039-2180525FAE95}"/>
              </a:ext>
            </a:extLst>
          </p:cNvPr>
          <p:cNvSpPr txBox="1"/>
          <p:nvPr/>
        </p:nvSpPr>
        <p:spPr>
          <a:xfrm>
            <a:off x="1568676" y="1700574"/>
            <a:ext cx="867642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มอบหมายการเป็นผู้อนุญาตการประกอบกิจการควบคุมตามขอบเขตการถ่ายโอนภารกิจ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191730B7-9E10-4601-92FF-56A7C809ED20}"/>
              </a:ext>
            </a:extLst>
          </p:cNvPr>
          <p:cNvSpPr txBox="1"/>
          <p:nvPr/>
        </p:nvSpPr>
        <p:spPr>
          <a:xfrm>
            <a:off x="2191095" y="2451847"/>
            <a:ext cx="85323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- ผู้ว่าราชการกรุงเทพฯ หรือผู้อำนวยการเขตในพื้นที่กรุงเทพฯ ที่รับผิดชอบ</a:t>
            </a:r>
          </a:p>
          <a:p>
            <a:pPr marL="0" marR="0" lvl="0" indent="0" algn="thaiDi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- นายกเมืองพัทยา ในเขตพื้นที่เมืองพัทยา</a:t>
            </a:r>
          </a:p>
          <a:p>
            <a:pPr marL="0" marR="0" lvl="0" indent="0" algn="thaiDi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- 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นายกเทศมนตรี ในเขตพื้นที่เทศบาลที่รับผิดชอบ</a:t>
            </a:r>
          </a:p>
          <a:p>
            <a:pPr marL="0" marR="0" lvl="0" indent="0" algn="thaiDi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- 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นายกองค์การบริหารส่วนตำบล ในเขตพื้นที่องค์การบริหาร-ส่วนตำบลที่รับผิดชอบ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A8613133-BEAA-4A3E-B889-42EFB4B6390D}"/>
              </a:ext>
            </a:extLst>
          </p:cNvPr>
          <p:cNvSpPr txBox="1"/>
          <p:nvPr/>
        </p:nvSpPr>
        <p:spPr>
          <a:xfrm>
            <a:off x="2191095" y="4489635"/>
            <a:ext cx="8573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ทั้งนี้ ในการพิจารณาอนุญาตตามขอบเขตการถ่ายโอนภารกิจที่กำหนดต้องปฏิบัติให้เป็นไปตามคู่มือสำหรับประชาชน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ตามกฎหมายว่าด้วยการอำนวยความสะดวกในการพิจารณาอนุญาตของทางราชการของแต่ละองค์กรปกครองส่วนท้องถิ่น</a:t>
            </a:r>
          </a:p>
        </p:txBody>
      </p:sp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id="{A2964CE4-7791-4746-9E42-8EDFE475E76D}"/>
              </a:ext>
            </a:extLst>
          </p:cNvPr>
          <p:cNvCxnSpPr/>
          <p:nvPr/>
        </p:nvCxnSpPr>
        <p:spPr>
          <a:xfrm>
            <a:off x="174567" y="1005840"/>
            <a:ext cx="11596255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705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B3EA8679-56A9-4B96-AEEE-41F7EB171C81}"/>
              </a:ext>
            </a:extLst>
          </p:cNvPr>
          <p:cNvGrpSpPr/>
          <p:nvPr/>
        </p:nvGrpSpPr>
        <p:grpSpPr>
          <a:xfrm>
            <a:off x="0" y="-565267"/>
            <a:ext cx="11076370" cy="2327565"/>
            <a:chOff x="0" y="-565267"/>
            <a:chExt cx="11076370" cy="2327565"/>
          </a:xfrm>
        </p:grpSpPr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6DF5B6A0-D5A6-4EE0-8956-72213CC4216C}"/>
                </a:ext>
              </a:extLst>
            </p:cNvPr>
            <p:cNvSpPr txBox="1"/>
            <p:nvPr/>
          </p:nvSpPr>
          <p:spPr>
            <a:xfrm>
              <a:off x="3694669" y="493783"/>
              <a:ext cx="738170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ordia New" panose="020B0304020202020204" pitchFamily="34" charset="-34"/>
                  <a:cs typeface="TH Sarabun New" panose="020B0500040200020003" pitchFamily="34" charset="-34"/>
                </a:rPr>
                <a:t>ซักซ้อมความเข้าใจเกี่ยวกับออกใบรับแจ้งและใบอนุญาต</a:t>
              </a:r>
              <a:endPara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AF8A613C-6D14-495C-B46E-8F65967C6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65267"/>
              <a:ext cx="3694669" cy="2327565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7DB08C5-1E1F-4D03-B01F-3804A66F571F}"/>
              </a:ext>
            </a:extLst>
          </p:cNvPr>
          <p:cNvSpPr txBox="1"/>
          <p:nvPr/>
        </p:nvSpPr>
        <p:spPr>
          <a:xfrm>
            <a:off x="1359130" y="1491693"/>
            <a:ext cx="94737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กำหนดให้ อปท. รายงานข้อมูลการปฏิบัติงานตามภารกิจที่ได้รับการถ่ายโอนภารกิจ  ให้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สำนักงานพลังงานจังหวัด</a:t>
            </a:r>
            <a:endParaRPr kumimoji="0" lang="th-TH" sz="32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8076D54-A39E-4422-9604-A7B68A720208}"/>
              </a:ext>
            </a:extLst>
          </p:cNvPr>
          <p:cNvSpPr txBox="1"/>
          <p:nvPr/>
        </p:nvSpPr>
        <p:spPr>
          <a:xfrm>
            <a:off x="3784022" y="2898518"/>
            <a:ext cx="47915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รอบที่ 1 (ช่วงเดือนตุลาคม –เดือนมีนาคม )ภายในวันที่ 15 เมษายนของทุกปี 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18926354-655C-4AD4-96B9-5895D5840968}"/>
              </a:ext>
            </a:extLst>
          </p:cNvPr>
          <p:cNvSpPr txBox="1"/>
          <p:nvPr/>
        </p:nvSpPr>
        <p:spPr>
          <a:xfrm>
            <a:off x="3784022" y="4049228"/>
            <a:ext cx="46239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รอบที่ 2 (ช่วงเดือนเมษายน –เดือนกันยายน) ภายในวันที่ 15 ตุลาคมของทุกปี 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id="{E53904D1-41A3-446F-BF7D-3FB1271470E4}"/>
              </a:ext>
            </a:extLst>
          </p:cNvPr>
          <p:cNvCxnSpPr/>
          <p:nvPr/>
        </p:nvCxnSpPr>
        <p:spPr>
          <a:xfrm>
            <a:off x="174567" y="1005840"/>
            <a:ext cx="11596255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415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B3EA8679-56A9-4B96-AEEE-41F7EB171C81}"/>
              </a:ext>
            </a:extLst>
          </p:cNvPr>
          <p:cNvGrpSpPr/>
          <p:nvPr/>
        </p:nvGrpSpPr>
        <p:grpSpPr>
          <a:xfrm>
            <a:off x="0" y="-565267"/>
            <a:ext cx="11076370" cy="2327565"/>
            <a:chOff x="0" y="-565267"/>
            <a:chExt cx="11076370" cy="2327565"/>
          </a:xfrm>
        </p:grpSpPr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6DF5B6A0-D5A6-4EE0-8956-72213CC4216C}"/>
                </a:ext>
              </a:extLst>
            </p:cNvPr>
            <p:cNvSpPr txBox="1"/>
            <p:nvPr/>
          </p:nvSpPr>
          <p:spPr>
            <a:xfrm>
              <a:off x="3694669" y="493783"/>
              <a:ext cx="738170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ordia New" panose="020B0304020202020204" pitchFamily="34" charset="-34"/>
                  <a:cs typeface="TH Sarabun New" panose="020B0500040200020003" pitchFamily="34" charset="-34"/>
                </a:rPr>
                <a:t>ซักซ้อมความเข้าใจเกี่ยวกับออกใบรับแจ้งและใบอนุญาต</a:t>
              </a:r>
              <a:endPara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AF8A613C-6D14-495C-B46E-8F65967C6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65267"/>
              <a:ext cx="3694669" cy="2327565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B3A1EC0-8357-41AD-9D03-915329CC1890}"/>
              </a:ext>
            </a:extLst>
          </p:cNvPr>
          <p:cNvSpPr txBox="1"/>
          <p:nvPr/>
        </p:nvSpPr>
        <p:spPr>
          <a:xfrm>
            <a:off x="3347774" y="1615040"/>
            <a:ext cx="5496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พรบ.ควบคุมน้ำมันเชื้อเพลิง พ.ศ. 2542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CB52FF0C-9180-4C53-B778-3B121CE60C44}"/>
              </a:ext>
            </a:extLst>
          </p:cNvPr>
          <p:cNvSpPr txBox="1"/>
          <p:nvPr/>
        </p:nvSpPr>
        <p:spPr>
          <a:xfrm>
            <a:off x="3047308" y="2242690"/>
            <a:ext cx="6097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กิจการควบคุมน้ำมันเชื้อเพลิง แบ่งออกเป็น 3 ประเภท 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0686A71-2B88-42B5-9678-48CDB87C0730}"/>
              </a:ext>
            </a:extLst>
          </p:cNvPr>
          <p:cNvSpPr txBox="1"/>
          <p:nvPr/>
        </p:nvSpPr>
        <p:spPr>
          <a:xfrm>
            <a:off x="2541616" y="2984793"/>
            <a:ext cx="81568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ประเภทที่ 1 ได้แก่ กิจการที่สามารถประกอบการ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ได้ทันที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ประเภทที่ 2 ได้แก่ กิจการที่เมื่อจะประกอบการต้อง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แจ้งให้ทราบก่อน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ประเภทที่ 3 ได้แก่ กิจการที่ต้อง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ได้รับใบอนุญาตก่อน</a:t>
            </a:r>
          </a:p>
        </p:txBody>
      </p:sp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id="{105B4483-1990-4FB8-BA1A-934600C11CE0}"/>
              </a:ext>
            </a:extLst>
          </p:cNvPr>
          <p:cNvCxnSpPr/>
          <p:nvPr/>
        </p:nvCxnSpPr>
        <p:spPr>
          <a:xfrm>
            <a:off x="174567" y="1005840"/>
            <a:ext cx="11596255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505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F8A613C-6D14-495C-B46E-8F65967C6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421"/>
            <a:ext cx="3694669" cy="232756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4CFFF2F-80C6-4D81-A261-C489B0A7FF06}"/>
              </a:ext>
            </a:extLst>
          </p:cNvPr>
          <p:cNvSpPr txBox="1"/>
          <p:nvPr/>
        </p:nvSpPr>
        <p:spPr>
          <a:xfrm>
            <a:off x="3783290" y="521350"/>
            <a:ext cx="471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ประเภทและคุณสมบัติของภาชนะบรรจุน้ำมัน</a:t>
            </a:r>
          </a:p>
        </p:txBody>
      </p:sp>
      <p:graphicFrame>
        <p:nvGraphicFramePr>
          <p:cNvPr id="3" name="ตาราง 7">
            <a:extLst>
              <a:ext uri="{FF2B5EF4-FFF2-40B4-BE49-F238E27FC236}">
                <a16:creationId xmlns:a16="http://schemas.microsoft.com/office/drawing/2014/main" id="{A513E10A-20FE-4E36-A7EB-FAE585D7A57A}"/>
              </a:ext>
            </a:extLst>
          </p:cNvPr>
          <p:cNvGraphicFramePr>
            <a:graphicFrameLocks noGrp="1"/>
          </p:cNvGraphicFramePr>
          <p:nvPr/>
        </p:nvGraphicFramePr>
        <p:xfrm>
          <a:off x="1128910" y="986377"/>
          <a:ext cx="9934173" cy="540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9012">
                  <a:extLst>
                    <a:ext uri="{9D8B030D-6E8A-4147-A177-3AD203B41FA5}">
                      <a16:colId xmlns:a16="http://schemas.microsoft.com/office/drawing/2014/main" val="3128675101"/>
                    </a:ext>
                  </a:extLst>
                </a:gridCol>
                <a:gridCol w="2740432">
                  <a:extLst>
                    <a:ext uri="{9D8B030D-6E8A-4147-A177-3AD203B41FA5}">
                      <a16:colId xmlns:a16="http://schemas.microsoft.com/office/drawing/2014/main" val="1998371015"/>
                    </a:ext>
                  </a:extLst>
                </a:gridCol>
                <a:gridCol w="1785701">
                  <a:extLst>
                    <a:ext uri="{9D8B030D-6E8A-4147-A177-3AD203B41FA5}">
                      <a16:colId xmlns:a16="http://schemas.microsoft.com/office/drawing/2014/main" val="3173927123"/>
                    </a:ext>
                  </a:extLst>
                </a:gridCol>
                <a:gridCol w="2837201">
                  <a:extLst>
                    <a:ext uri="{9D8B030D-6E8A-4147-A177-3AD203B41FA5}">
                      <a16:colId xmlns:a16="http://schemas.microsoft.com/office/drawing/2014/main" val="1972600929"/>
                    </a:ext>
                  </a:extLst>
                </a:gridCol>
                <a:gridCol w="1841827">
                  <a:extLst>
                    <a:ext uri="{9D8B030D-6E8A-4147-A177-3AD203B41FA5}">
                      <a16:colId xmlns:a16="http://schemas.microsoft.com/office/drawing/2014/main" val="400586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ที่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ภาชนะบรรจุน้ำมัน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ทำด้วย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ชนิดน้ำมัน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ปริมาณน้ำมันที่เก็บ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65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1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ขวดน้ำมัน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แก้ว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ไวไฟมาก / ไวไฟกลาง / ไวไฟน้อย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ไม่เกิน 0.5 / 1 / 1 ลิตร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141894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/>
                        <a:t>2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h-TH" dirty="0"/>
                        <a:t>กระป๋องน้ำมัน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เหล็กเคลือบดีบุก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ไวไฟกลาง / ไวไฟน้อย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ไม่เกิน 20 ลิตร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966116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พลาสติก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ไวไฟมาก / ไวไฟกลาง / ไวไฟน้อย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ไม่เกิน 4 / 20 / 20 ลิตร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133370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/>
                        <a:t>3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h-TH" dirty="0"/>
                        <a:t>ถังน้ำมัน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เหล็ก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ไวไฟมาก หรือ ไวไฟกลาง หรือ ไวไฟน้อย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ไม่เกิน 227 ลิตร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195525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พลาสติก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ไวไฟน้อย (ประเภทหล่อลื่น)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เกิน 20 แต่ไม่เกิน 227 ลิตร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957571"/>
                  </a:ext>
                </a:extLst>
              </a:tr>
              <a:tr h="160020">
                <a:tc rowSpan="4">
                  <a:txBody>
                    <a:bodyPr/>
                    <a:lstStyle/>
                    <a:p>
                      <a:pPr algn="ctr"/>
                      <a:r>
                        <a:rPr lang="th-TH" dirty="0"/>
                        <a:t>4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ถังเก็บน้ำมัน</a:t>
                      </a:r>
                    </a:p>
                    <a:p>
                      <a:r>
                        <a:rPr lang="th-TH" dirty="0"/>
                        <a:t>- ถังเก็บน้ำมันเหนือพื้นดิน (ขนาดเล็ก)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เหล็ก หรือวัสดุอื่น</a:t>
                      </a:r>
                    </a:p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ที่ประกาศกำหนด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ไวไฟมาก หรือ ไวไฟกลาง หรือ ไวไฟน้อย</a:t>
                      </a:r>
                    </a:p>
                    <a:p>
                      <a:pPr algn="ctr"/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เกิน 227</a:t>
                      </a:r>
                    </a:p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แต่ไม่เกิน 2</a:t>
                      </a:r>
                      <a:r>
                        <a:rPr lang="en-US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,5</a:t>
                      </a:r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00 ลิตร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926628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dirty="0"/>
                        <a:t>- ถังเก็บน้ำมันเหนือพื้นดิน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(ขนาดใหญ่ ทั้งแนวตั้ง/แนวนอน)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เหล็ก หรือวัสดุอื่น</a:t>
                      </a:r>
                    </a:p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ที่ประกาศกำหนด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ไวไฟมาก หรือ ไวไฟกลาง หรือ ไวไฟน้อย</a:t>
                      </a:r>
                    </a:p>
                    <a:p>
                      <a:pPr algn="ctr"/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เกินกว่า 2</a:t>
                      </a:r>
                      <a:r>
                        <a:rPr lang="en-US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,5</a:t>
                      </a:r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00 ลิตร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09810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dirty="0"/>
                        <a:t>- ถังเก็บน้ำมันใต้พื้นดิน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(แนวตั้ง/แนวนอน/ถังทรงกลม)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เหล็ก หรือวัสดุอื่น</a:t>
                      </a:r>
                    </a:p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ที่ประกาศกำหนด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ไวไฟมาก หรือ ไวไฟกลาง หรือ ไวไฟน้อย</a:t>
                      </a:r>
                    </a:p>
                    <a:p>
                      <a:pPr algn="ctr"/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เกินกว่า 227 ลิตร</a:t>
                      </a:r>
                    </a:p>
                    <a:p>
                      <a:pPr algn="ctr"/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69655"/>
                  </a:ext>
                </a:extLst>
              </a:tr>
              <a:tr h="1600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ถังเก็บน้ำมันที่ติดตั้งภายในโป๊ะเหล็ก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(แนวตั้ง/แนวนอน/ถังทรงกลม)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เหล็ก หรือวัสดุอื่น</a:t>
                      </a:r>
                    </a:p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ที่ประกาศกำหนด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ไวไฟกลาง หรือ ไวไฟน้อย</a:t>
                      </a:r>
                    </a:p>
                    <a:p>
                      <a:pPr algn="ctr"/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เกินกว่า 227 ลิตร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93429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5</a:t>
                      </a:r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ถังขนส่งน้ำมัน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เหล็ก หรือวัสดุอื่น</a:t>
                      </a:r>
                    </a:p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ที่ประกาศกำหนด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ไวไฟมาก หรือ ไวไฟกลาง หรือ ไวไฟน้อย</a:t>
                      </a:r>
                    </a:p>
                    <a:p>
                      <a:pPr algn="ctr"/>
                      <a:endParaRPr lang="th-TH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เกิน 500 ลิตร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09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286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B3EA8679-56A9-4B96-AEEE-41F7EB171C81}"/>
              </a:ext>
            </a:extLst>
          </p:cNvPr>
          <p:cNvGrpSpPr/>
          <p:nvPr/>
        </p:nvGrpSpPr>
        <p:grpSpPr>
          <a:xfrm>
            <a:off x="0" y="-565267"/>
            <a:ext cx="11076370" cy="2327565"/>
            <a:chOff x="0" y="-565267"/>
            <a:chExt cx="11076370" cy="2327565"/>
          </a:xfrm>
        </p:grpSpPr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6DF5B6A0-D5A6-4EE0-8956-72213CC4216C}"/>
                </a:ext>
              </a:extLst>
            </p:cNvPr>
            <p:cNvSpPr txBox="1"/>
            <p:nvPr/>
          </p:nvSpPr>
          <p:spPr>
            <a:xfrm>
              <a:off x="3694669" y="493783"/>
              <a:ext cx="738170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ordia New" panose="020B0304020202020204" pitchFamily="34" charset="-34"/>
                  <a:cs typeface="TH Sarabun New" panose="020B0500040200020003" pitchFamily="34" charset="-34"/>
                </a:rPr>
                <a:t>ซักซ้อมความเข้าใจเกี่ยวกับออกใบรับแจ้งและใบอนุญาต</a:t>
              </a:r>
              <a:endPara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AF8A613C-6D14-495C-B46E-8F65967C6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65267"/>
              <a:ext cx="3694669" cy="2327565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A70EABE-91B3-448D-B0E7-62078613BDB0}"/>
              </a:ext>
            </a:extLst>
          </p:cNvPr>
          <p:cNvSpPr txBox="1"/>
          <p:nvPr/>
        </p:nvSpPr>
        <p:spPr>
          <a:xfrm>
            <a:off x="5639073" y="1243612"/>
            <a:ext cx="3492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กิจการควบคุมประเภทที่ 1 </a:t>
            </a:r>
            <a:endParaRPr kumimoji="0" lang="th-TH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C50EF823-3AB9-4C07-B8B9-8A3962AFE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422" y="1978430"/>
            <a:ext cx="7200800" cy="2747178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422607C-5842-42C7-9E14-CF503AAFBB5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47" y="3830375"/>
            <a:ext cx="3071834" cy="24359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5" descr="รูป 010">
            <a:extLst>
              <a:ext uri="{FF2B5EF4-FFF2-40B4-BE49-F238E27FC236}">
                <a16:creationId xmlns:a16="http://schemas.microsoft.com/office/drawing/2014/main" id="{A87C2737-A580-4B9A-BE58-610079402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7" y="1243612"/>
            <a:ext cx="3071834" cy="230321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FB59C74-5C61-485D-BB0C-B57342BA5E7E}"/>
              </a:ext>
            </a:extLst>
          </p:cNvPr>
          <p:cNvSpPr txBox="1"/>
          <p:nvPr/>
        </p:nvSpPr>
        <p:spPr>
          <a:xfrm>
            <a:off x="4550130" y="5164712"/>
            <a:ext cx="6097384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การประกอบกิจการ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สามารถประกอบการ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ได้ทันที</a:t>
            </a:r>
          </a:p>
        </p:txBody>
      </p: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E270FCAB-F721-4B14-B9EF-115BF63C6442}"/>
              </a:ext>
            </a:extLst>
          </p:cNvPr>
          <p:cNvCxnSpPr/>
          <p:nvPr/>
        </p:nvCxnSpPr>
        <p:spPr>
          <a:xfrm>
            <a:off x="174567" y="1005840"/>
            <a:ext cx="11596255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110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B3EA8679-56A9-4B96-AEEE-41F7EB171C81}"/>
              </a:ext>
            </a:extLst>
          </p:cNvPr>
          <p:cNvGrpSpPr/>
          <p:nvPr/>
        </p:nvGrpSpPr>
        <p:grpSpPr>
          <a:xfrm>
            <a:off x="0" y="-565267"/>
            <a:ext cx="11076370" cy="2327565"/>
            <a:chOff x="0" y="-565267"/>
            <a:chExt cx="11076370" cy="2327565"/>
          </a:xfrm>
        </p:grpSpPr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6DF5B6A0-D5A6-4EE0-8956-72213CC4216C}"/>
                </a:ext>
              </a:extLst>
            </p:cNvPr>
            <p:cNvSpPr txBox="1"/>
            <p:nvPr/>
          </p:nvSpPr>
          <p:spPr>
            <a:xfrm>
              <a:off x="3694669" y="493783"/>
              <a:ext cx="738170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ordia New" panose="020B0304020202020204" pitchFamily="34" charset="-34"/>
                  <a:cs typeface="TH Sarabun New" panose="020B0500040200020003" pitchFamily="34" charset="-34"/>
                </a:rPr>
                <a:t>ซักซ้อมความเข้าใจเกี่ยวกับออกใบรับแจ้งและใบอนุญาต</a:t>
              </a:r>
              <a:endPara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AF8A613C-6D14-495C-B46E-8F65967C6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65267"/>
              <a:ext cx="3694669" cy="2327565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A88F0C3-3289-4528-8EC5-3AB9B97858B2}"/>
              </a:ext>
            </a:extLst>
          </p:cNvPr>
          <p:cNvSpPr txBox="1"/>
          <p:nvPr/>
        </p:nvSpPr>
        <p:spPr>
          <a:xfrm>
            <a:off x="23667" y="2844225"/>
            <a:ext cx="3414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กิจการควบคุมประเภทที่ 2 </a:t>
            </a:r>
            <a:endParaRPr kumimoji="0" lang="th-TH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aphicFrame>
        <p:nvGraphicFramePr>
          <p:cNvPr id="9" name="ตัวยึดเนื้อหา 3">
            <a:extLst>
              <a:ext uri="{FF2B5EF4-FFF2-40B4-BE49-F238E27FC236}">
                <a16:creationId xmlns:a16="http://schemas.microsoft.com/office/drawing/2014/main" id="{098261DF-C1AB-4262-ACEB-AE862D24A6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37781" y="1321004"/>
          <a:ext cx="8064895" cy="528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8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9015">
                <a:tc>
                  <a:txBody>
                    <a:bodyPr/>
                    <a:lstStyle/>
                    <a:p>
                      <a:pPr algn="ctr"/>
                      <a:r>
                        <a:rPr lang="th-TH" sz="18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ลำดับที่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สถานประกอบกิจการน้ำมันเชื้อเพลิง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ชนิด</a:t>
                      </a:r>
                      <a:br>
                        <a:rPr lang="th-TH" sz="18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18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น้ำมันเชื้อเพลิง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ปริมาณน้ำมันเชื้อเพลิง </a:t>
                      </a:r>
                      <a:br>
                        <a:rPr lang="th-TH" sz="18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18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(ลิตร)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738">
                <a:tc>
                  <a:txBody>
                    <a:bodyPr/>
                    <a:lstStyle/>
                    <a:p>
                      <a:pPr algn="ctr"/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สถานที่เก็บน้ำมันเชื้อเพลิง 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ลักษณะที่</a:t>
                      </a:r>
                      <a:r>
                        <a:rPr lang="th-TH" sz="1800" b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สอง</a:t>
                      </a:r>
                    </a:p>
                    <a:p>
                      <a:r>
                        <a:rPr lang="th-TH" sz="1800" b="1" kern="0" baseline="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(ไม่มีหัวจ่ายไว้บริการยานพาหนะ)</a:t>
                      </a:r>
                      <a:endParaRPr lang="th-TH" sz="1800" b="1" kern="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ไวไฟมาก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ไวไฟปานกลาง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ไวไฟน้อย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เกิน 40 ลิตร </a:t>
                      </a:r>
                      <a:r>
                        <a:rPr lang="th-TH" sz="1800" b="1" kern="0" dirty="0">
                          <a:solidFill>
                            <a:srgbClr val="00B05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แต่ไม่เกิน </a:t>
                      </a:r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454 ลิตร</a:t>
                      </a:r>
                      <a:r>
                        <a:rPr lang="th-TH" sz="1800" b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หรือ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เกิน 227 ลิตร </a:t>
                      </a:r>
                      <a:r>
                        <a:rPr lang="th-TH" sz="1800" b="1" kern="0" dirty="0">
                          <a:solidFill>
                            <a:srgbClr val="00B05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แต่ไม่เกิน </a:t>
                      </a:r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1,000 ลิตร</a:t>
                      </a:r>
                      <a:r>
                        <a:rPr lang="th-TH" sz="1800" b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หรือ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เกิน 454 ลิตร </a:t>
                      </a:r>
                      <a:r>
                        <a:rPr lang="th-TH" sz="1800" b="1" kern="0" dirty="0">
                          <a:solidFill>
                            <a:srgbClr val="00B05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แต่ไม่เกิน </a:t>
                      </a:r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15,000 ลิตร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370">
                <a:tc>
                  <a:txBody>
                    <a:bodyPr/>
                    <a:lstStyle/>
                    <a:p>
                      <a:pPr algn="ctr"/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สถานีบริการน้ำมันเชื้อเพลิง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 ค. ลักษณะที่หนึ่ง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(สถานีบริการถังลอยริมถนนขนาดเล็ก)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ไวไฟมาก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ไวไฟปานกลาง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ไวไฟน้อย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en-US" sz="18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</a:t>
                      </a:r>
                      <a:r>
                        <a:rPr lang="th-TH" sz="18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ไม่เกิน </a:t>
                      </a:r>
                      <a:r>
                        <a:rPr lang="en-US" sz="18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454 </a:t>
                      </a:r>
                      <a:r>
                        <a:rPr lang="th-TH" sz="18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ลิตร</a:t>
                      </a:r>
                    </a:p>
                    <a:p>
                      <a:r>
                        <a:rPr lang="th-TH" sz="18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ไวไฟปานกลางและไวไฟน้อยในถังบนดิน</a:t>
                      </a:r>
                    </a:p>
                    <a:p>
                      <a:r>
                        <a:rPr lang="th-TH" sz="18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ขนาดใหญ่ </a:t>
                      </a:r>
                      <a:r>
                        <a:rPr lang="th-TH" sz="1800" b="1" i="0" kern="0" baseline="0" dirty="0">
                          <a:solidFill>
                            <a:srgbClr val="0070C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ไม่เกิน </a:t>
                      </a:r>
                      <a:r>
                        <a:rPr lang="th-TH" sz="18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10,000 ลิตร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370">
                <a:tc>
                  <a:txBody>
                    <a:bodyPr/>
                    <a:lstStyle/>
                    <a:p>
                      <a:pPr algn="ctr"/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สถานีบริการน้ำมันเชื้อเพลิง 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 ง. 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(ปั้มหลอดแก้วมือหมุน หรือตู้หยอดเหรียญ)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ไวไฟมาก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ไวไฟปานกลาง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ไวไฟน้อย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</a:t>
                      </a:r>
                      <a:r>
                        <a:rPr lang="th-TH" sz="1800" b="1" kern="0" dirty="0">
                          <a:solidFill>
                            <a:srgbClr val="FF66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ไม่เกิน </a:t>
                      </a:r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454 ลิตร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</a:t>
                      </a:r>
                      <a:r>
                        <a:rPr lang="th-TH" sz="1800" b="1" kern="0" dirty="0">
                          <a:solidFill>
                            <a:srgbClr val="FF66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ไม่เกิน </a:t>
                      </a:r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454 ลิตร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</a:t>
                      </a:r>
                      <a:r>
                        <a:rPr lang="th-TH" sz="1800" b="1" kern="0" dirty="0">
                          <a:solidFill>
                            <a:srgbClr val="FF66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ไม่เกิน </a:t>
                      </a:r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454 ลิตร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3370">
                <a:tc>
                  <a:txBody>
                    <a:bodyPr/>
                    <a:lstStyle/>
                    <a:p>
                      <a:pPr algn="ctr"/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สถานีบริการน้ำมันเชื้อเพลิง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 จ. ลักษณะที่หนึ่ง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(สถานีบริการทางน้ำขนาดเล็ก)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ไวไฟมาก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ไวไฟปานกลาง</a:t>
                      </a:r>
                    </a:p>
                    <a:p>
                      <a:r>
                        <a:rPr lang="th-TH" sz="18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ไวไฟน้อย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 ห้ามเก็บ )</a:t>
                      </a:r>
                    </a:p>
                    <a:p>
                      <a:endParaRPr lang="th-TH" sz="1800" b="1" kern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r>
                        <a:rPr lang="th-TH" sz="18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13">
            <a:extLst>
              <a:ext uri="{FF2B5EF4-FFF2-40B4-BE49-F238E27FC236}">
                <a16:creationId xmlns:a16="http://schemas.microsoft.com/office/drawing/2014/main" id="{8AA2CAC4-DDFB-41BA-825D-2E4D6D042EB8}"/>
              </a:ext>
            </a:extLst>
          </p:cNvPr>
          <p:cNvSpPr txBox="1"/>
          <p:nvPr/>
        </p:nvSpPr>
        <p:spPr>
          <a:xfrm>
            <a:off x="385101" y="3583918"/>
            <a:ext cx="2924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การประกอบกิจการ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ผู้ประกอบกิจการจะต้องแจ้งให้พนักงานเจ้าหน้าที่ทราบก่อน</a:t>
            </a:r>
          </a:p>
        </p:txBody>
      </p:sp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908439C0-5876-469C-ADD2-94EDEB8F2995}"/>
              </a:ext>
            </a:extLst>
          </p:cNvPr>
          <p:cNvCxnSpPr/>
          <p:nvPr/>
        </p:nvCxnSpPr>
        <p:spPr>
          <a:xfrm>
            <a:off x="174567" y="1005840"/>
            <a:ext cx="11596255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014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B3EA8679-56A9-4B96-AEEE-41F7EB171C81}"/>
              </a:ext>
            </a:extLst>
          </p:cNvPr>
          <p:cNvGrpSpPr/>
          <p:nvPr/>
        </p:nvGrpSpPr>
        <p:grpSpPr>
          <a:xfrm>
            <a:off x="0" y="-565267"/>
            <a:ext cx="11076370" cy="2327565"/>
            <a:chOff x="0" y="-565267"/>
            <a:chExt cx="11076370" cy="2327565"/>
          </a:xfrm>
        </p:grpSpPr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6DF5B6A0-D5A6-4EE0-8956-72213CC4216C}"/>
                </a:ext>
              </a:extLst>
            </p:cNvPr>
            <p:cNvSpPr txBox="1"/>
            <p:nvPr/>
          </p:nvSpPr>
          <p:spPr>
            <a:xfrm>
              <a:off x="3694669" y="493783"/>
              <a:ext cx="738170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dirty="0">
                  <a:solidFill>
                    <a:prstClr val="black"/>
                  </a:solidFill>
                  <a:latin typeface="TH Sarabun New" panose="020B0500040200020003" pitchFamily="34" charset="-34"/>
                  <a:ea typeface="Cordia New" panose="020B0304020202020204" pitchFamily="34" charset="-34"/>
                  <a:cs typeface="TH Sarabun New" panose="020B0500040200020003" pitchFamily="34" charset="-34"/>
                </a:rPr>
                <a:t>5</a:t>
              </a:r>
              <a:r>
                <a:rPr kumimoji="0" lang="th-TH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ordia New" panose="020B0304020202020204" pitchFamily="34" charset="-34"/>
                  <a:cs typeface="TH Sarabun New" panose="020B0500040200020003" pitchFamily="34" charset="-34"/>
                </a:rPr>
                <a:t>.1 ซักซ้อมความเข้าใจเกี่ยวกับออกใบรับแจ้งและใบอนุญาต</a:t>
              </a:r>
              <a:endPara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AF8A613C-6D14-495C-B46E-8F65967C6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65267"/>
              <a:ext cx="3694669" cy="2327565"/>
            </a:xfrm>
            <a:prstGeom prst="rect">
              <a:avLst/>
            </a:prstGeom>
            <a:ln>
              <a:noFill/>
            </a:ln>
            <a:effectLst/>
          </p:spPr>
        </p:pic>
      </p:grpSp>
      <p:cxnSp>
        <p:nvCxnSpPr>
          <p:cNvPr id="7" name="ตัวเชื่อมต่อตรง 6">
            <a:extLst>
              <a:ext uri="{FF2B5EF4-FFF2-40B4-BE49-F238E27FC236}">
                <a16:creationId xmlns:a16="http://schemas.microsoft.com/office/drawing/2014/main" id="{27672124-317C-4BA4-96EB-E42D17C9FF35}"/>
              </a:ext>
            </a:extLst>
          </p:cNvPr>
          <p:cNvCxnSpPr/>
          <p:nvPr/>
        </p:nvCxnSpPr>
        <p:spPr>
          <a:xfrm>
            <a:off x="174567" y="1005840"/>
            <a:ext cx="11596255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309C119-0B71-4BF3-8679-C6FC3720A570}"/>
              </a:ext>
            </a:extLst>
          </p:cNvPr>
          <p:cNvSpPr txBox="1"/>
          <p:nvPr/>
        </p:nvSpPr>
        <p:spPr>
          <a:xfrm>
            <a:off x="3948327" y="1117500"/>
            <a:ext cx="3526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กิจการควบคุมประเภทที่ 2 (ต่อ) </a:t>
            </a:r>
            <a:endParaRPr kumimoji="0" lang="th-TH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pic>
        <p:nvPicPr>
          <p:cNvPr id="9" name="Picture 5" descr="DSC00579">
            <a:extLst>
              <a:ext uri="{FF2B5EF4-FFF2-40B4-BE49-F238E27FC236}">
                <a16:creationId xmlns:a16="http://schemas.microsoft.com/office/drawing/2014/main" id="{D72BAC1F-9B1C-436C-AD22-51690C82DF3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74" y="1574522"/>
            <a:ext cx="2720215" cy="204016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B398FE89-6BEC-4A83-A5FA-21A5DBDCEF3D}"/>
              </a:ext>
            </a:extLst>
          </p:cNvPr>
          <p:cNvSpPr txBox="1"/>
          <p:nvPr/>
        </p:nvSpPr>
        <p:spPr>
          <a:xfrm>
            <a:off x="1087491" y="3651959"/>
            <a:ext cx="3982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สถานที่เก็บรักษาน้ำมันเชื้อเพลิงลักษณะที่สอง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A545089C-D724-4256-A403-1658D06A35C7}"/>
              </a:ext>
            </a:extLst>
          </p:cNvPr>
          <p:cNvSpPr txBox="1"/>
          <p:nvPr/>
        </p:nvSpPr>
        <p:spPr>
          <a:xfrm>
            <a:off x="6310937" y="3657824"/>
            <a:ext cx="4629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สถานีบริการน้ำมันเชื้อเพลิงประเภท ค. ลักษณะที่หนึ่ง</a:t>
            </a:r>
          </a:p>
        </p:txBody>
      </p:sp>
      <p:pic>
        <p:nvPicPr>
          <p:cNvPr id="12" name="Picture 2" descr="E:\Present\Picture\ปั๊มหลอด 1.jpg">
            <a:extLst>
              <a:ext uri="{FF2B5EF4-FFF2-40B4-BE49-F238E27FC236}">
                <a16:creationId xmlns:a16="http://schemas.microsoft.com/office/drawing/2014/main" id="{121E27BD-5E42-4AE7-B7F6-6A1390C3B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22899" b="15196"/>
          <a:stretch/>
        </p:blipFill>
        <p:spPr bwMode="auto">
          <a:xfrm>
            <a:off x="1718474" y="4081270"/>
            <a:ext cx="2672414" cy="21582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B54B875F-DD75-451A-92EA-9624024FC7E3}"/>
              </a:ext>
            </a:extLst>
          </p:cNvPr>
          <p:cNvSpPr txBox="1"/>
          <p:nvPr/>
        </p:nvSpPr>
        <p:spPr>
          <a:xfrm>
            <a:off x="1395267" y="6291307"/>
            <a:ext cx="336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สถานีบริการน้ำมันเชื้อเพลิงประเภท ง.</a:t>
            </a:r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2EAE8AFF-CCB9-46E6-BDC5-D6C5575DAE3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39" y="1589937"/>
            <a:ext cx="2720216" cy="20394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2" descr="C:\WINDOWS\Desktop\ประตูน้ำพระอินทร์\KChatchai\สถานีทางน้ำ.jpg">
            <a:extLst>
              <a:ext uri="{FF2B5EF4-FFF2-40B4-BE49-F238E27FC236}">
                <a16:creationId xmlns:a16="http://schemas.microsoft.com/office/drawing/2014/main" id="{8B3EE0AA-48A1-4057-B5D8-2AD39497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21" y="4113624"/>
            <a:ext cx="2702000" cy="21776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9">
            <a:extLst>
              <a:ext uri="{FF2B5EF4-FFF2-40B4-BE49-F238E27FC236}">
                <a16:creationId xmlns:a16="http://schemas.microsoft.com/office/drawing/2014/main" id="{8F3442FC-CA67-4F0F-BA49-2295B866B128}"/>
              </a:ext>
            </a:extLst>
          </p:cNvPr>
          <p:cNvSpPr txBox="1"/>
          <p:nvPr/>
        </p:nvSpPr>
        <p:spPr>
          <a:xfrm>
            <a:off x="6310937" y="6297224"/>
            <a:ext cx="485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สถานีบริการน้ำมันเชื้อเพลิงประเภท จ. ลักษณะที่หนึ่ง</a:t>
            </a:r>
          </a:p>
        </p:txBody>
      </p:sp>
    </p:spTree>
    <p:extLst>
      <p:ext uri="{BB962C8B-B14F-4D97-AF65-F5344CB8AC3E}">
        <p14:creationId xmlns:p14="http://schemas.microsoft.com/office/powerpoint/2010/main" val="3412763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B3EA8679-56A9-4B96-AEEE-41F7EB171C81}"/>
              </a:ext>
            </a:extLst>
          </p:cNvPr>
          <p:cNvGrpSpPr/>
          <p:nvPr/>
        </p:nvGrpSpPr>
        <p:grpSpPr>
          <a:xfrm>
            <a:off x="0" y="-565267"/>
            <a:ext cx="11076370" cy="2327565"/>
            <a:chOff x="0" y="-565267"/>
            <a:chExt cx="11076370" cy="2327565"/>
          </a:xfrm>
        </p:grpSpPr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6DF5B6A0-D5A6-4EE0-8956-72213CC4216C}"/>
                </a:ext>
              </a:extLst>
            </p:cNvPr>
            <p:cNvSpPr txBox="1"/>
            <p:nvPr/>
          </p:nvSpPr>
          <p:spPr>
            <a:xfrm>
              <a:off x="3694669" y="493783"/>
              <a:ext cx="738170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ordia New" panose="020B0304020202020204" pitchFamily="34" charset="-34"/>
                  <a:cs typeface="TH Sarabun New" panose="020B0500040200020003" pitchFamily="34" charset="-34"/>
                </a:rPr>
                <a:t>ซักซ้อมความเข้าใจเกี่ยวกับออกใบรับแจ้งและใบอนุญาต</a:t>
              </a:r>
              <a:endPara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AF8A613C-6D14-495C-B46E-8F65967C6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65267"/>
              <a:ext cx="3694669" cy="2327565"/>
            </a:xfrm>
            <a:prstGeom prst="rect">
              <a:avLst/>
            </a:prstGeom>
            <a:ln>
              <a:noFill/>
            </a:ln>
            <a:effectLst/>
          </p:spPr>
        </p:pic>
      </p:grpSp>
      <p:cxnSp>
        <p:nvCxnSpPr>
          <p:cNvPr id="7" name="ตัวเชื่อมต่อตรง 6">
            <a:extLst>
              <a:ext uri="{FF2B5EF4-FFF2-40B4-BE49-F238E27FC236}">
                <a16:creationId xmlns:a16="http://schemas.microsoft.com/office/drawing/2014/main" id="{F7F4F39E-9C6A-4513-A1D2-907B1AD72764}"/>
              </a:ext>
            </a:extLst>
          </p:cNvPr>
          <p:cNvCxnSpPr/>
          <p:nvPr/>
        </p:nvCxnSpPr>
        <p:spPr>
          <a:xfrm>
            <a:off x="174567" y="1005840"/>
            <a:ext cx="11596255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45825BC-C2FB-4C8B-A07E-50641BC483E8}"/>
              </a:ext>
            </a:extLst>
          </p:cNvPr>
          <p:cNvSpPr txBox="1"/>
          <p:nvPr/>
        </p:nvSpPr>
        <p:spPr>
          <a:xfrm>
            <a:off x="3048740" y="1122459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การออกใบรับแจ้งประกอบกิจการควบคุมประเภทที่ 2</a:t>
            </a:r>
            <a:endParaRPr kumimoji="0" lang="th-TH" sz="2800" b="0" i="0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CB8F735B-EA2A-4619-AB32-513D1B0AADA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59828" y="3181797"/>
            <a:ext cx="1655762" cy="1553467"/>
          </a:xfrm>
          <a:prstGeom prst="flowChartPreparation">
            <a:avLst/>
          </a:prstGeom>
          <a:solidFill>
            <a:srgbClr val="88DF4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7DF85427-EF4F-45EC-A5FF-D18FD4AEA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63" y="2918173"/>
            <a:ext cx="3343176" cy="2372716"/>
          </a:xfrm>
          <a:prstGeom prst="diamond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FCF8E9F-3506-457A-A459-F920F8967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220" y="1815956"/>
            <a:ext cx="1483171" cy="4524315"/>
          </a:xfrm>
          <a:prstGeom prst="rect">
            <a:avLst/>
          </a:prstGeom>
          <a:solidFill>
            <a:srgbClr val="99CCFF"/>
          </a:solidFill>
          <a:ln w="19050">
            <a:solidFill>
              <a:srgbClr val="22055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ผู้ประกอบกิจการ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ยื่นเรื่องแจ้งประกอบกิจการ ตามแบบ 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ธพ.ป.1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ED5ED9D5-1C33-461B-8870-CD5ED7E3D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100" y="3002050"/>
            <a:ext cx="2999539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  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อปท.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ตรวจสอบเอกสาร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ตรวจสอบการใช้ประโยชน์ที่ดิน</a:t>
            </a:r>
            <a:br>
              <a:rPr kumimoji="0" lang="th-TH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ตามกฎหมายผังเมือง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10CD81FA-9799-4891-89E0-A410AE5FE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6959" y="3232363"/>
            <a:ext cx="182057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อปท.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ออกใบรับแจ้ง 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ตามแบบ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ธพ.ป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.2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E6F67B3C-5172-4812-ADA4-D269A9913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183" y="1826444"/>
            <a:ext cx="25041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ไม่ถูกต้อง </a:t>
            </a:r>
            <a:b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แจ้งผู้ประกอบการเพื่อแก้ไข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99D7FCF6-7862-434C-99EF-472ABA624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855" y="3634705"/>
            <a:ext cx="9361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77922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ถูกต้อง </a:t>
            </a:r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8752BF5B-C8D5-4277-ADF8-44BBF493FE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0655" y="2554312"/>
            <a:ext cx="0" cy="28830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63A1774E-D63F-43B2-B7DA-11972F024F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7133" y="2554312"/>
            <a:ext cx="2333520" cy="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2350E12B-AA61-45C8-9D6D-A9FB8F1E1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6399" y="4066753"/>
            <a:ext cx="576064" cy="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241A1454-E632-480A-A029-E3A7582DF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6839" y="4091905"/>
            <a:ext cx="1152128" cy="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97046E54-1EFC-4C69-B9E5-07F170863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3063" y="4829200"/>
            <a:ext cx="0" cy="93503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CFF1C674-3525-46E9-8A9B-5A441FE559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26399" y="5764237"/>
            <a:ext cx="5976664" cy="15888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2B2C7EFF-D44E-4AA0-B3F0-7269EA2B8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340" y="6026235"/>
            <a:ext cx="50565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ออกใบรับแจ้งให้ผู้ประกอบการ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ภายในวันที่แจ้ง</a:t>
            </a:r>
          </a:p>
        </p:txBody>
      </p:sp>
      <p:sp>
        <p:nvSpPr>
          <p:cNvPr id="23" name="AutoShape 17">
            <a:extLst>
              <a:ext uri="{FF2B5EF4-FFF2-40B4-BE49-F238E27FC236}">
                <a16:creationId xmlns:a16="http://schemas.microsoft.com/office/drawing/2014/main" id="{7C40CA20-557C-4124-937A-3F99A6A3F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4871" y="1790810"/>
            <a:ext cx="2591370" cy="7637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สำนักงานพลังงานจังหวัด(</a:t>
            </a: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สพ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จ.)</a:t>
            </a: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77787CBB-F719-4899-BE47-49D897888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256" y="2773327"/>
            <a:ext cx="26036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แจ้งเพื่อทราบภายใน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30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วัน</a:t>
            </a: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3EAB6DDF-9D7F-4114-AD90-997B46CF54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03063" y="2586523"/>
            <a:ext cx="0" cy="544126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4864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7B29578C-9537-461C-A9EB-AFA287B5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5" y="1892374"/>
            <a:ext cx="3212357" cy="3959786"/>
          </a:xfrm>
          <a:prstGeom prst="rect">
            <a:avLst/>
          </a:prstGeom>
        </p:spPr>
      </p:pic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B3EA8679-56A9-4B96-AEEE-41F7EB171C81}"/>
              </a:ext>
            </a:extLst>
          </p:cNvPr>
          <p:cNvGrpSpPr/>
          <p:nvPr/>
        </p:nvGrpSpPr>
        <p:grpSpPr>
          <a:xfrm>
            <a:off x="0" y="-565267"/>
            <a:ext cx="11076370" cy="2327565"/>
            <a:chOff x="0" y="-565267"/>
            <a:chExt cx="11076370" cy="2327565"/>
          </a:xfrm>
        </p:grpSpPr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6DF5B6A0-D5A6-4EE0-8956-72213CC4216C}"/>
                </a:ext>
              </a:extLst>
            </p:cNvPr>
            <p:cNvSpPr txBox="1"/>
            <p:nvPr/>
          </p:nvSpPr>
          <p:spPr>
            <a:xfrm>
              <a:off x="3694669" y="493783"/>
              <a:ext cx="738170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ordia New" panose="020B0304020202020204" pitchFamily="34" charset="-34"/>
                  <a:cs typeface="TH Sarabun New" panose="020B0500040200020003" pitchFamily="34" charset="-34"/>
                </a:rPr>
                <a:t>ซักซ้อมความเข้าใจเกี่ยวกับออกใบรับแจ้งและใบอนุญาต</a:t>
              </a:r>
              <a:endPara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AF8A613C-6D14-495C-B46E-8F65967C6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65267"/>
              <a:ext cx="3694669" cy="2327565"/>
            </a:xfrm>
            <a:prstGeom prst="rect">
              <a:avLst/>
            </a:prstGeom>
            <a:ln>
              <a:noFill/>
            </a:ln>
            <a:effectLst/>
          </p:spPr>
        </p:pic>
      </p:grpSp>
      <p:cxnSp>
        <p:nvCxnSpPr>
          <p:cNvPr id="7" name="ตัวเชื่อมต่อตรง 6">
            <a:extLst>
              <a:ext uri="{FF2B5EF4-FFF2-40B4-BE49-F238E27FC236}">
                <a16:creationId xmlns:a16="http://schemas.microsoft.com/office/drawing/2014/main" id="{F7F4F39E-9C6A-4513-A1D2-907B1AD72764}"/>
              </a:ext>
            </a:extLst>
          </p:cNvPr>
          <p:cNvCxnSpPr/>
          <p:nvPr/>
        </p:nvCxnSpPr>
        <p:spPr>
          <a:xfrm>
            <a:off x="174567" y="1005840"/>
            <a:ext cx="11596255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69380CFB-7C92-4452-B70F-F567854DFEBB}"/>
              </a:ext>
            </a:extLst>
          </p:cNvPr>
          <p:cNvSpPr txBox="1"/>
          <p:nvPr/>
        </p:nvSpPr>
        <p:spPr>
          <a:xfrm>
            <a:off x="3048740" y="1093947"/>
            <a:ext cx="6094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การแจ้งประกอบกิจการควบคุมประเภทที่ 2 </a:t>
            </a:r>
            <a:b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กรณีตู้น้ำมันชนิดหยอดเหรียญ</a:t>
            </a:r>
            <a:endParaRPr kumimoji="0" lang="th-TH" sz="2800" b="0" i="0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41" name="AutoShape 2">
            <a:extLst>
              <a:ext uri="{FF2B5EF4-FFF2-40B4-BE49-F238E27FC236}">
                <a16:creationId xmlns:a16="http://schemas.microsoft.com/office/drawing/2014/main" id="{BEBE1C84-A345-4DF2-A693-6A4E4C661E9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38944" y="2809429"/>
            <a:ext cx="1844691" cy="1854082"/>
          </a:xfrm>
          <a:prstGeom prst="flowChartPreparation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81238D4F-4F76-4AF1-B50B-68809BA9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734" y="2965257"/>
            <a:ext cx="2482273" cy="1693562"/>
          </a:xfrm>
          <a:prstGeom prst="diamond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6FD57212-5ECF-416C-82A8-728720438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94" y="3045515"/>
            <a:ext cx="25314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  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อปท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• ตรวจสอบเอกสารหลักฐาน</a:t>
            </a:r>
          </a:p>
        </p:txBody>
      </p:sp>
      <p:sp>
        <p:nvSpPr>
          <p:cNvPr id="44" name="Text Box 8">
            <a:extLst>
              <a:ext uri="{FF2B5EF4-FFF2-40B4-BE49-F238E27FC236}">
                <a16:creationId xmlns:a16="http://schemas.microsoft.com/office/drawing/2014/main" id="{D6F58E76-0D42-419C-A089-6F3FB5CBB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652" y="2072698"/>
            <a:ext cx="403323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ไม่ถูกต้องแจ้งผู้ประกอบการเพื่อแก้ไข</a:t>
            </a: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id="{3BBFE6E3-A01D-4807-A02A-0722AE3F8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335" y="3332676"/>
            <a:ext cx="9995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77922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ถูกต้อง </a:t>
            </a:r>
          </a:p>
        </p:txBody>
      </p:sp>
      <p:sp>
        <p:nvSpPr>
          <p:cNvPr id="46" name="Line 10">
            <a:extLst>
              <a:ext uri="{FF2B5EF4-FFF2-40B4-BE49-F238E27FC236}">
                <a16:creationId xmlns:a16="http://schemas.microsoft.com/office/drawing/2014/main" id="{3D49F6E2-A199-4C1B-B0FC-25CC50A843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99180" y="2521808"/>
            <a:ext cx="13110" cy="38710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47" name="Line 11">
            <a:extLst>
              <a:ext uri="{FF2B5EF4-FFF2-40B4-BE49-F238E27FC236}">
                <a16:creationId xmlns:a16="http://schemas.microsoft.com/office/drawing/2014/main" id="{7D5A3F5A-859D-4A9A-B861-29B61CFB50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26534" y="2518974"/>
            <a:ext cx="1772646" cy="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48" name="Line 12">
            <a:extLst>
              <a:ext uri="{FF2B5EF4-FFF2-40B4-BE49-F238E27FC236}">
                <a16:creationId xmlns:a16="http://schemas.microsoft.com/office/drawing/2014/main" id="{91B8F15A-59E9-4D0F-9917-21D8A55FE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3230" y="3822513"/>
            <a:ext cx="583318" cy="1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49" name="Line 13">
            <a:extLst>
              <a:ext uri="{FF2B5EF4-FFF2-40B4-BE49-F238E27FC236}">
                <a16:creationId xmlns:a16="http://schemas.microsoft.com/office/drawing/2014/main" id="{254A6967-7832-451B-8FF5-B8320D52C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007" y="3812038"/>
            <a:ext cx="767242" cy="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50" name="Text Box 16">
            <a:extLst>
              <a:ext uri="{FF2B5EF4-FFF2-40B4-BE49-F238E27FC236}">
                <a16:creationId xmlns:a16="http://schemas.microsoft.com/office/drawing/2014/main" id="{B4063AE8-43EB-40C0-83C9-816C29B27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538" y="5071555"/>
            <a:ext cx="5145722" cy="138499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thaiDist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**ผู้ประกอบต้องยื่นขอจดทะเบียนเป็นผู้ค้าน้ำมันเชื้อเพลิงตาม มาตรา 11 แห่งพระราชบัญญัติการค้าน้ำมันเชื้อเพลิง พ.ศ. 2543 ต่อ 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สพ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จ.ด้วย**</a:t>
            </a:r>
          </a:p>
        </p:txBody>
      </p:sp>
      <p:sp>
        <p:nvSpPr>
          <p:cNvPr id="51" name="Rectangle 30">
            <a:extLst>
              <a:ext uri="{FF2B5EF4-FFF2-40B4-BE49-F238E27FC236}">
                <a16:creationId xmlns:a16="http://schemas.microsoft.com/office/drawing/2014/main" id="{F6245858-1CF6-450F-9F6C-35A11C3395FD}"/>
              </a:ext>
            </a:extLst>
          </p:cNvPr>
          <p:cNvSpPr/>
          <p:nvPr/>
        </p:nvSpPr>
        <p:spPr>
          <a:xfrm>
            <a:off x="3298343" y="2417338"/>
            <a:ext cx="1580146" cy="2241477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6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52" name="Text Box 6">
            <a:extLst>
              <a:ext uri="{FF2B5EF4-FFF2-40B4-BE49-F238E27FC236}">
                <a16:creationId xmlns:a16="http://schemas.microsoft.com/office/drawing/2014/main" id="{02D1E47A-4A0E-45CA-A52D-4DE3A32FC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83" y="2772675"/>
            <a:ext cx="167546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ผู้ประกอบกิจการ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ยื่นเรื่องแจ้ง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ประกอบกิจการ 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ตามแบบ </a:t>
            </a: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ธพ.ป.1</a:t>
            </a: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7EB57A1E-DDFB-4966-8E78-CBD29727B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429" y="2890084"/>
            <a:ext cx="178016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Cordia New" panose="020B0304020202020204" pitchFamily="34" charset="-34"/>
              </a:rPr>
              <a:t>อปท. 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Cordia New" panose="020B0304020202020204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Cordia New" panose="020B0304020202020204" pitchFamily="34" charset="-34"/>
              </a:rPr>
              <a:t>ออกใบรับแจ้ง 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Cordia New" panose="020B0304020202020204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Cordia New" panose="020B0304020202020204" pitchFamily="34" charset="-34"/>
              </a:rPr>
              <a:t>ตามแบบ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Cordia New" panose="020B0304020202020204" pitchFamily="34" charset="-34"/>
              </a:rPr>
              <a:t>ธพ.ป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+mn-cs"/>
              </a:rPr>
              <a:t>.2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H SarabunPSK" pitchFamily="34" charset="-3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432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672A8C-BEED-49E8-85A1-B122229D9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207" y="857857"/>
            <a:ext cx="10128385" cy="2035475"/>
          </a:xfrm>
        </p:spPr>
        <p:txBody>
          <a:bodyPr anchor="t"/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ระเบียบวาระการประชุม</a:t>
            </a:r>
            <a:b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ประชุมแจ้งแนวทางปฏิบัติสำหรับขอรับการสนับสนุนเงินกองทุนเพื่อส่งเสริมการอนุรักษ์พลังงานภายใต้กลุ่มงานส่งเสริมอนุรักษ์พลังงานและพลังงานทดแทนเศรษฐกิจฐานราก ปีงบประมาณ พ.ศ.2565 วันพุธที่ </a:t>
            </a:r>
            <a:r>
              <a:rPr lang="en-US" sz="2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2 </a:t>
            </a:r>
            <a:r>
              <a:rPr lang="th-TH" sz="2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มีนาคม 2565</a:t>
            </a:r>
            <a:br>
              <a:rPr lang="en-US" sz="22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</a:br>
            <a:r>
              <a:rPr lang="th-TH" sz="2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ณ ห้องประชุมศรีสองรัก ชั้น 5 ศาลากลางจังหวัดเลย </a:t>
            </a:r>
            <a:r>
              <a:rPr lang="en-US" sz="2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(</a:t>
            </a:r>
            <a:r>
              <a:rPr lang="th-TH" sz="2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หลังใหม่</a:t>
            </a:r>
            <a:r>
              <a:rPr lang="en-US" sz="2200" b="1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)</a:t>
            </a:r>
            <a:br>
              <a:rPr lang="en-US" sz="22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</a:b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977343BF-2E2E-4A9E-8289-F44AE5134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756783"/>
              </p:ext>
            </p:extLst>
          </p:nvPr>
        </p:nvGraphicFramePr>
        <p:xfrm>
          <a:off x="1160318" y="2260253"/>
          <a:ext cx="10200187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277">
                  <a:extLst>
                    <a:ext uri="{9D8B030D-6E8A-4147-A177-3AD203B41FA5}">
                      <a16:colId xmlns:a16="http://schemas.microsoft.com/office/drawing/2014/main" val="1522874793"/>
                    </a:ext>
                  </a:extLst>
                </a:gridCol>
                <a:gridCol w="8714910">
                  <a:extLst>
                    <a:ext uri="{9D8B030D-6E8A-4147-A177-3AD203B41FA5}">
                      <a16:colId xmlns:a16="http://schemas.microsoft.com/office/drawing/2014/main" val="1320959525"/>
                    </a:ext>
                  </a:extLst>
                </a:gridCol>
              </a:tblGrid>
              <a:tr h="532909">
                <a:tc>
                  <a:txBody>
                    <a:bodyPr/>
                    <a:lstStyle/>
                    <a:p>
                      <a:r>
                        <a:rPr lang="th-TH" sz="2200" b="1" u="sng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ระเบียบวาระที่ 4</a:t>
                      </a:r>
                      <a:endParaRPr lang="th-TH" sz="2200" u="sng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เรื่องเพื่อพิจารณา</a:t>
                      </a:r>
                    </a:p>
                    <a:p>
                      <a:pPr algn="thaiDist"/>
                      <a:r>
                        <a:rPr lang="th-TH" sz="22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ให้ทุกส่วนราชการ/อปท. ศึกษา วิธีการจัดทำข้อเสนอโครงการ ในประเภทเทคโนโลยีพลังงานทดแทนที่กำหนด 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     </a:t>
                      </a:r>
                      <a:r>
                        <a:rPr lang="th-TH" sz="22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เพื่อเป็นการช่วยเหลือประชาชนในพื้นที่จังหวัดเลย โดยสามารถยื่นเสนอโครงการ ให้แก่สำนักงานพลังงานจังหวัดเลย ตั้งแต่วันที่ 2 มีนาคม 2565 ถึง 2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5</a:t>
                      </a:r>
                      <a:r>
                        <a:rPr lang="th-TH" sz="22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มีนาคม 2565</a:t>
                      </a:r>
                      <a:endParaRPr lang="th-TH" sz="2200" b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182138"/>
                  </a:ext>
                </a:extLst>
              </a:tr>
              <a:tr h="279411">
                <a:tc>
                  <a:txBody>
                    <a:bodyPr/>
                    <a:lstStyle/>
                    <a:p>
                      <a:r>
                        <a:rPr lang="th-TH" sz="2200" b="1" u="sng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ระเบียบวาระที่ </a:t>
                      </a:r>
                      <a:r>
                        <a:rPr lang="en-US" sz="2200" b="1" u="sng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th-TH" sz="2200" u="sng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เรื่องอื่นๆ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ถ้ามี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  <a:endParaRPr lang="th-TH" sz="2200" b="1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thaiDist"/>
                      <a:r>
                        <a:rPr lang="th-TH" sz="2200" b="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ซักซ้อมความเข้าใจเกี่ยวกับออกใบรับแจ้งการประกอบกิจการควบคุมประเภทที่ 2 และใบอนุญาตประกอบกิจการควบคุมประเภทที่ 3 ตามประกาศกรมธุรกิจพลังงาน เรื่อง การถ่ายโอนภารกิจงานควบคุมน้ำมันเชื้อเพลิงตามพระราชบัญญัติกำหนดแผนและขั้นตอนการกระจายอำนาจให้แก่องค์กรปกครองส่วนท้องถิ่น พ.ศ.2542 และ พ.ศ.2564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991982"/>
                  </a:ext>
                </a:extLst>
              </a:tr>
              <a:tr h="404521">
                <a:tc>
                  <a:txBody>
                    <a:bodyPr/>
                    <a:lstStyle/>
                    <a:p>
                      <a:endParaRPr lang="th-TH" sz="2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200" kern="1200" dirty="0">
                        <a:solidFill>
                          <a:schemeClr val="dk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กลุ่ม 5"/>
          <p:cNvGrpSpPr/>
          <p:nvPr/>
        </p:nvGrpSpPr>
        <p:grpSpPr>
          <a:xfrm>
            <a:off x="303023" y="117150"/>
            <a:ext cx="3916758" cy="1011132"/>
            <a:chOff x="3501849" y="167903"/>
            <a:chExt cx="5748810" cy="1759276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608" y="167903"/>
              <a:ext cx="3167051" cy="17592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รูปภาพ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3" y="392769"/>
              <a:ext cx="1004275" cy="1187440"/>
            </a:xfrm>
            <a:prstGeom prst="rect">
              <a:avLst/>
            </a:prstGeom>
          </p:spPr>
        </p:pic>
        <p:pic>
          <p:nvPicPr>
            <p:cNvPr id="9" name="รูปภาพ 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849" y="348097"/>
              <a:ext cx="1258292" cy="139889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6471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C750EEB-255F-4744-B02D-DF553B435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05" y="1155469"/>
            <a:ext cx="6344350" cy="507076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CD0BDDC-AA33-4C0C-A0AC-4B0CB5E49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66" y="0"/>
            <a:ext cx="5961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27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C935969-DD56-4E6C-AF22-0F27DF46F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8" y="0"/>
            <a:ext cx="5773271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F8A613C-6D14-495C-B46E-8F65967C60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119" y="5121519"/>
            <a:ext cx="3694669" cy="2327565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E2C72FB2-EE1D-4306-8E4D-A3C130DEA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021" y="81745"/>
            <a:ext cx="7919877" cy="704826"/>
          </a:xfrm>
        </p:spPr>
        <p:txBody>
          <a:bodyPr/>
          <a:lstStyle/>
          <a:p>
            <a:r>
              <a:rPr lang="th-TH" sz="2800" b="1" u="sng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</a:t>
            </a:r>
            <a:r>
              <a:rPr lang="th-TH" sz="28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b="1" u="sng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ใบรับแจ้งการประกอบกิจการควบคุมประเภทที่ 2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B949D44E-1374-46FB-A510-84BB066DC1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3150" r="8245" b="26501"/>
          <a:stretch/>
        </p:blipFill>
        <p:spPr>
          <a:xfrm>
            <a:off x="6707859" y="786571"/>
            <a:ext cx="3888433" cy="48245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558AE79C-21E6-49A0-9C7A-89BA54787692}"/>
              </a:ext>
            </a:extLst>
          </p:cNvPr>
          <p:cNvSpPr txBox="1"/>
          <p:nvPr/>
        </p:nvSpPr>
        <p:spPr>
          <a:xfrm>
            <a:off x="2624682" y="6436207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Cordia New" panose="020B0304020202020204" pitchFamily="34" charset="-34"/>
              </a:rPr>
              <a:t>ด้านหน้า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25745846-A88E-4267-9F06-63F44224F125}"/>
              </a:ext>
            </a:extLst>
          </p:cNvPr>
          <p:cNvSpPr txBox="1"/>
          <p:nvPr/>
        </p:nvSpPr>
        <p:spPr>
          <a:xfrm>
            <a:off x="8200669" y="522423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ด้านหลัง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474A97F-7C6D-4F5A-B4AC-666268BE4F86}"/>
              </a:ext>
            </a:extLst>
          </p:cNvPr>
          <p:cNvSpPr txBox="1"/>
          <p:nvPr/>
        </p:nvSpPr>
        <p:spPr>
          <a:xfrm>
            <a:off x="1549988" y="1097280"/>
            <a:ext cx="1094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ลย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 020001 </a:t>
            </a:r>
          </a:p>
        </p:txBody>
      </p:sp>
    </p:spTree>
    <p:extLst>
      <p:ext uri="{BB962C8B-B14F-4D97-AF65-F5344CB8AC3E}">
        <p14:creationId xmlns:p14="http://schemas.microsoft.com/office/powerpoint/2010/main" val="1763201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F8A613C-6D14-495C-B46E-8F65967C6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1887"/>
            <a:ext cx="3694669" cy="2327565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0B49868B-FCDF-4516-88DD-3AA93B0AAEEB}"/>
              </a:ext>
            </a:extLst>
          </p:cNvPr>
          <p:cNvSpPr txBox="1"/>
          <p:nvPr/>
        </p:nvSpPr>
        <p:spPr>
          <a:xfrm>
            <a:off x="4354892" y="436157"/>
            <a:ext cx="3610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ucrosiaUPC" pitchFamily="18" charset="-34"/>
                <a:ea typeface="+mn-ea"/>
                <a:cs typeface="Cordia New" panose="020B0304020202020204" pitchFamily="34" charset="-34"/>
              </a:rPr>
              <a:t>กิจการควบคุมประเภทที่ 3 </a:t>
            </a:r>
            <a:endParaRPr kumimoji="0" lang="th-TH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Cordia New" panose="020B0304020202020204" pitchFamily="34" charset="-34"/>
            </a:endParaRPr>
          </a:p>
        </p:txBody>
      </p:sp>
      <p:graphicFrame>
        <p:nvGraphicFramePr>
          <p:cNvPr id="10" name="ตัวยึดเนื้อหา 3">
            <a:extLst>
              <a:ext uri="{FF2B5EF4-FFF2-40B4-BE49-F238E27FC236}">
                <a16:creationId xmlns:a16="http://schemas.microsoft.com/office/drawing/2014/main" id="{B716648B-F786-4AB6-A8CA-1086BF6C9F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3141" y="1047565"/>
          <a:ext cx="9145718" cy="5400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2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8003"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ลำดับที่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สถานประกอบกิจการน้ำมันเชื้อเพลิง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ชนิด</a:t>
                      </a:r>
                      <a:br>
                        <a:rPr lang="th-TH" sz="20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20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น้ำมันเชื้อเพลิง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ปริมาณการเก็บน้ำมันเชื้อเพลิง </a:t>
                      </a:r>
                      <a:br>
                        <a:rPr lang="th-TH" sz="20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20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(ลิตร)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0970">
                <a:tc>
                  <a:txBody>
                    <a:bodyPr/>
                    <a:lstStyle/>
                    <a:p>
                      <a:pPr algn="ctr"/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สถานที่เก็บน้ำมันเชื้อเพลิง </a:t>
                      </a:r>
                    </a:p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ลักษณะที่</a:t>
                      </a:r>
                      <a:r>
                        <a:rPr lang="th-TH" sz="2200" b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สาม</a:t>
                      </a:r>
                    </a:p>
                    <a:p>
                      <a:r>
                        <a:rPr lang="th-TH" sz="2200" b="1" kern="0" baseline="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(ไม่ได้ถ่ายโอน)</a:t>
                      </a:r>
                      <a:endParaRPr lang="th-TH" sz="2200" b="1" kern="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ไวไฟมาก</a:t>
                      </a:r>
                    </a:p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ไวไฟปานกลาง</a:t>
                      </a:r>
                    </a:p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ไวไฟน้อย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เกิน 454 ลิตร </a:t>
                      </a:r>
                      <a:r>
                        <a:rPr lang="th-TH" sz="2200" b="1" kern="0" dirty="0">
                          <a:solidFill>
                            <a:srgbClr val="3333FF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ขึ้นไป</a:t>
                      </a:r>
                      <a:r>
                        <a:rPr lang="th-TH" sz="2200" b="0" kern="0" baseline="0" dirty="0">
                          <a:solidFill>
                            <a:srgbClr val="3333FF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หรือ</a:t>
                      </a:r>
                    </a:p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เกิน 1,000 ลิตร</a:t>
                      </a:r>
                      <a:r>
                        <a:rPr lang="th-TH" sz="2200" b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200" b="1" kern="0" baseline="0" dirty="0">
                          <a:solidFill>
                            <a:srgbClr val="3333FF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ขึ้นไป </a:t>
                      </a:r>
                      <a:r>
                        <a:rPr lang="th-TH" sz="2200" b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หรือ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เกิน 15,000 ลิตร </a:t>
                      </a:r>
                      <a:r>
                        <a:rPr lang="th-TH" sz="2200" b="1" kern="0" dirty="0">
                          <a:solidFill>
                            <a:srgbClr val="3333FF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ขึ้นไป </a:t>
                      </a:r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แต่รวมกัน</a:t>
                      </a:r>
                      <a:b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</a:t>
                      </a:r>
                      <a:r>
                        <a:rPr lang="th-TH" sz="2200" b="1" kern="0" dirty="0">
                          <a:solidFill>
                            <a:srgbClr val="3333FF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ไม่เกินกว่า</a:t>
                      </a:r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500,000 ลิตร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338">
                <a:tc>
                  <a:txBody>
                    <a:bodyPr/>
                    <a:lstStyle/>
                    <a:p>
                      <a:pPr algn="ctr"/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คลังน้ำมันเชื้อเพลิง </a:t>
                      </a:r>
                      <a:r>
                        <a:rPr lang="th-TH" sz="2200" b="1" kern="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(ไม่ได้ถ่ายโอน</a:t>
                      </a:r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ไวไฟมาก</a:t>
                      </a:r>
                    </a:p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ไวไฟปานกลาง</a:t>
                      </a:r>
                    </a:p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ไวไฟน้อย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รวมกัน</a:t>
                      </a:r>
                      <a:r>
                        <a:rPr lang="th-TH" sz="2200" b="1" i="0" kern="0" baseline="0" dirty="0">
                          <a:solidFill>
                            <a:srgbClr val="00B0F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เกิน</a:t>
                      </a:r>
                      <a:r>
                        <a:rPr lang="th-TH" sz="22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500,000 ลิตร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4600">
                <a:tc>
                  <a:txBody>
                    <a:bodyPr/>
                    <a:lstStyle/>
                    <a:p>
                      <a:pPr algn="ctr"/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สถานีบริการน้ำมันเชื้อเพลิง </a:t>
                      </a:r>
                    </a:p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 ก. </a:t>
                      </a:r>
                    </a:p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(สถานีบริการมาตรฐานติดถนนใหญ่)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ไวไฟมาก</a:t>
                      </a:r>
                    </a:p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ไวไฟปานกลาง</a:t>
                      </a:r>
                    </a:p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ไวไฟน้อย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1. </a:t>
                      </a:r>
                      <a:r>
                        <a:rPr lang="th-TH" sz="2200" b="1" kern="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ในเขต</a:t>
                      </a:r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ควบคุมอาคาร การเก็บทุกชนิด</a:t>
                      </a:r>
                      <a:b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รวมกัน</a:t>
                      </a:r>
                      <a:r>
                        <a:rPr lang="th-TH" sz="2200" b="1" kern="0" baseline="0" dirty="0">
                          <a:solidFill>
                            <a:srgbClr val="FF66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200" b="1" kern="0" baseline="0" dirty="0">
                          <a:solidFill>
                            <a:srgbClr val="CA148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ไม่เกิน </a:t>
                      </a:r>
                      <a:r>
                        <a:rPr lang="th-TH" sz="2200" b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180,000 ลิตร</a:t>
                      </a:r>
                      <a:endParaRPr lang="th-TH" sz="2200" b="0" kern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2.</a:t>
                      </a:r>
                      <a:r>
                        <a:rPr lang="th-TH" sz="2200" b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200" b="1" kern="0" baseline="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นอกเขต</a:t>
                      </a:r>
                      <a:r>
                        <a:rPr lang="th-TH" sz="2200" b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ควบคุมอาคาร </a:t>
                      </a:r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การเก็บทุกชนิด</a:t>
                      </a:r>
                      <a:b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รวมกัน</a:t>
                      </a:r>
                      <a:r>
                        <a:rPr lang="th-TH" sz="2200" b="1" kern="0" baseline="0" dirty="0">
                          <a:solidFill>
                            <a:srgbClr val="FF66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200" b="1" kern="0" baseline="0" dirty="0">
                          <a:solidFill>
                            <a:srgbClr val="CA148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ไม่เกิน</a:t>
                      </a:r>
                      <a:r>
                        <a:rPr lang="th-TH" sz="2200" b="1" kern="0" baseline="0" dirty="0">
                          <a:solidFill>
                            <a:srgbClr val="FF66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200" b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360,000 ลิตร</a:t>
                      </a:r>
                      <a:endParaRPr lang="th-TH" sz="2200" b="0" kern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693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F8A613C-6D14-495C-B46E-8F65967C6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267"/>
            <a:ext cx="3694669" cy="2327565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8" name="ตัวยึดเนื้อหา 3">
            <a:extLst>
              <a:ext uri="{FF2B5EF4-FFF2-40B4-BE49-F238E27FC236}">
                <a16:creationId xmlns:a16="http://schemas.microsoft.com/office/drawing/2014/main" id="{2CE4F941-BA0F-4885-971B-2A1A7FC655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69128" y="1126043"/>
          <a:ext cx="9453743" cy="5257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2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9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6196"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ลำดับที่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สถานประกอบกิจการน้ำมันเชื้อเพลิง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ชนิด</a:t>
                      </a:r>
                      <a:br>
                        <a:rPr lang="th-TH" sz="20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20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น้ำมันเชื้อเพลิง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ปริมาณน้ำมันเชื้อเพลิง </a:t>
                      </a:r>
                      <a:br>
                        <a:rPr lang="th-TH" sz="20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2000" b="1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(ลิตร)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935">
                <a:tc>
                  <a:txBody>
                    <a:bodyPr/>
                    <a:lstStyle/>
                    <a:p>
                      <a:pPr algn="ctr"/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สถานีบริการน้ำมันเชื้อเพลิง </a:t>
                      </a:r>
                    </a:p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 ข.</a:t>
                      </a:r>
                      <a:endParaRPr lang="th-TH" sz="2200" b="0" kern="0" baseline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r>
                        <a:rPr lang="th-TH" sz="2200" b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(สถานีบริการติดถนนซอย)</a:t>
                      </a:r>
                      <a:endParaRPr lang="th-TH" sz="2200" b="0" kern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ไวไฟมาก</a:t>
                      </a:r>
                    </a:p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ไวไฟปานกลาง</a:t>
                      </a:r>
                    </a:p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ไวไฟน้อย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- </a:t>
                      </a:r>
                      <a:r>
                        <a:rPr lang="th-TH" sz="2200" b="1" kern="0" dirty="0">
                          <a:solidFill>
                            <a:srgbClr val="00B0F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ไม่เกิน</a:t>
                      </a:r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กว่า</a:t>
                      </a:r>
                      <a:r>
                        <a:rPr lang="th-TH" sz="2200" b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60,000 ลิตร</a:t>
                      </a:r>
                      <a:endParaRPr lang="th-TH" sz="2200" b="0" kern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935">
                <a:tc>
                  <a:txBody>
                    <a:bodyPr/>
                    <a:lstStyle/>
                    <a:p>
                      <a:pPr algn="ctr"/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สถานีบริการน้ำมันเชื้อเพลิง </a:t>
                      </a:r>
                    </a:p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 ค. ลักษณะที่</a:t>
                      </a:r>
                      <a:r>
                        <a:rPr lang="th-TH" sz="2200" b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สอง</a:t>
                      </a:r>
                    </a:p>
                    <a:p>
                      <a:r>
                        <a:rPr lang="th-TH" sz="2200" b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(ปั๊มถังลอยริมถนนขนาดใหญ่)</a:t>
                      </a:r>
                      <a:endParaRPr lang="th-TH" sz="2200" b="0" kern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ไวไฟมาก</a:t>
                      </a:r>
                    </a:p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ไวไฟปานกลาง</a:t>
                      </a:r>
                    </a:p>
                    <a:p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ไวไฟน้อย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ไวไฟปานกลางและไวไฟน้อย ในถังบนดิน </a:t>
                      </a:r>
                      <a:br>
                        <a:rPr lang="th-TH" sz="22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2200" b="0" i="0" kern="0" baseline="0" dirty="0">
                          <a:solidFill>
                            <a:srgbClr val="FF33CC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</a:t>
                      </a:r>
                      <a:r>
                        <a:rPr lang="th-TH" sz="2200" b="1" i="0" kern="0" baseline="0" dirty="0">
                          <a:solidFill>
                            <a:srgbClr val="FF33CC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เกิน</a:t>
                      </a:r>
                      <a:r>
                        <a:rPr lang="th-TH" sz="2200" b="0" i="0" kern="0" baseline="0" dirty="0">
                          <a:solidFill>
                            <a:srgbClr val="FF33CC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2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10,000 ลิตร </a:t>
                      </a:r>
                      <a:r>
                        <a:rPr lang="th-TH" sz="2200" b="1" i="0" kern="0" baseline="0" dirty="0">
                          <a:solidFill>
                            <a:srgbClr val="FF33CC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แต่ไม่เกิน </a:t>
                      </a:r>
                      <a:r>
                        <a:rPr lang="th-TH" sz="22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60,000 ลิตร   </a:t>
                      </a:r>
                      <a:br>
                        <a:rPr lang="th-TH" sz="22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r>
                        <a:rPr lang="th-TH" sz="22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และ</a:t>
                      </a:r>
                      <a:r>
                        <a:rPr lang="th-TH" sz="2200" b="1" i="0" kern="0" baseline="0" dirty="0">
                          <a:solidFill>
                            <a:srgbClr val="FF33CC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ทุกชนิด</a:t>
                      </a:r>
                      <a:r>
                        <a:rPr lang="th-TH" sz="22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ในถังเก็บใต้ดิน </a:t>
                      </a:r>
                      <a:r>
                        <a:rPr lang="th-TH" sz="2200" b="1" i="0" kern="0" baseline="0" dirty="0">
                          <a:solidFill>
                            <a:srgbClr val="FF33CC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ไม่เกิน </a:t>
                      </a:r>
                      <a:r>
                        <a:rPr lang="th-TH" sz="2200" b="0" i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5,000 ลิตร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935">
                <a:tc>
                  <a:txBody>
                    <a:bodyPr/>
                    <a:lstStyle/>
                    <a:p>
                      <a:pPr algn="ctr"/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สถานีบริการน้ำมันเชื้อเพลิง </a:t>
                      </a:r>
                    </a:p>
                    <a:p>
                      <a:pPr algn="l"/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 จ.</a:t>
                      </a:r>
                      <a:r>
                        <a:rPr lang="th-TH" sz="2200" b="0" kern="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ลักษณะที่สอง</a:t>
                      </a:r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</a:p>
                    <a:p>
                      <a:pPr algn="l"/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(สถานีบริการทางน้ำขนาดใหญ่)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ไวไฟมาก</a:t>
                      </a:r>
                    </a:p>
                    <a:p>
                      <a:pPr algn="l"/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ไวไฟปานกลาง</a:t>
                      </a:r>
                    </a:p>
                    <a:p>
                      <a:pPr algn="l"/>
                      <a:r>
                        <a:rPr lang="th-TH" sz="2200" b="0" kern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ไวไฟน้อย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br>
                        <a:rPr lang="th-TH" sz="2200" b="1" kern="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</a:br>
                      <a:endParaRPr lang="th-TH" sz="2200" b="0" kern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71A8203-9D4F-4C04-AAA1-AC24B310C095}"/>
              </a:ext>
            </a:extLst>
          </p:cNvPr>
          <p:cNvSpPr txBox="1"/>
          <p:nvPr/>
        </p:nvSpPr>
        <p:spPr>
          <a:xfrm>
            <a:off x="4028796" y="474956"/>
            <a:ext cx="41344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ucrosiaUPC" pitchFamily="18" charset="-34"/>
                <a:ea typeface="+mn-ea"/>
                <a:cs typeface="Cordia New" panose="020B0304020202020204" pitchFamily="34" charset="-34"/>
              </a:rPr>
              <a:t>กิจการควบคุมประเภทที่ 3 (ต่อ) </a:t>
            </a:r>
            <a:endParaRPr kumimoji="0" lang="th-TH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7906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B3EA8679-56A9-4B96-AEEE-41F7EB171C81}"/>
              </a:ext>
            </a:extLst>
          </p:cNvPr>
          <p:cNvGrpSpPr/>
          <p:nvPr/>
        </p:nvGrpSpPr>
        <p:grpSpPr>
          <a:xfrm>
            <a:off x="0" y="-565267"/>
            <a:ext cx="11076370" cy="2327565"/>
            <a:chOff x="0" y="-565267"/>
            <a:chExt cx="11076370" cy="2327565"/>
          </a:xfrm>
        </p:grpSpPr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6DF5B6A0-D5A6-4EE0-8956-72213CC4216C}"/>
                </a:ext>
              </a:extLst>
            </p:cNvPr>
            <p:cNvSpPr txBox="1"/>
            <p:nvPr/>
          </p:nvSpPr>
          <p:spPr>
            <a:xfrm>
              <a:off x="3694669" y="493783"/>
              <a:ext cx="738170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ordia New" panose="020B0304020202020204" pitchFamily="34" charset="-34"/>
                  <a:cs typeface="TH Sarabun New" panose="020B0500040200020003" pitchFamily="34" charset="-34"/>
                </a:rPr>
                <a:t>ซักซ้อมความเข้าใจเกี่ยวกับออกใบรับแจ้งและใบอนุญาต</a:t>
              </a:r>
              <a:endPara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AF8A613C-6D14-495C-B46E-8F65967C6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65267"/>
              <a:ext cx="3694669" cy="2327565"/>
            </a:xfrm>
            <a:prstGeom prst="rect">
              <a:avLst/>
            </a:prstGeom>
            <a:ln>
              <a:noFill/>
            </a:ln>
            <a:effectLst/>
          </p:spPr>
        </p:pic>
      </p:grpSp>
      <p:cxnSp>
        <p:nvCxnSpPr>
          <p:cNvPr id="7" name="ตัวเชื่อมต่อตรง 6">
            <a:extLst>
              <a:ext uri="{FF2B5EF4-FFF2-40B4-BE49-F238E27FC236}">
                <a16:creationId xmlns:a16="http://schemas.microsoft.com/office/drawing/2014/main" id="{F7F4F39E-9C6A-4513-A1D2-907B1AD72764}"/>
              </a:ext>
            </a:extLst>
          </p:cNvPr>
          <p:cNvCxnSpPr/>
          <p:nvPr/>
        </p:nvCxnSpPr>
        <p:spPr>
          <a:xfrm>
            <a:off x="174567" y="1005840"/>
            <a:ext cx="11596255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2" descr="D:\Present\Picture\AERIAL TERMINAL - 1.jpg">
            <a:extLst>
              <a:ext uri="{FF2B5EF4-FFF2-40B4-BE49-F238E27FC236}">
                <a16:creationId xmlns:a16="http://schemas.microsoft.com/office/drawing/2014/main" id="{B76444FD-9B36-4776-B1DC-DE3E0FDC2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51" y="1762298"/>
            <a:ext cx="4369030" cy="27670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E0BD7CC1-2E43-4033-AC0F-EB56A72F22F8}"/>
              </a:ext>
            </a:extLst>
          </p:cNvPr>
          <p:cNvSpPr txBox="1"/>
          <p:nvPr/>
        </p:nvSpPr>
        <p:spPr>
          <a:xfrm>
            <a:off x="1554563" y="4843757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สถานที่เก็บน้ำมันเชื้อเพลิง ลักษณะที่สาม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(เก็บน้ำมันไม่เกิน 500,000 ลิตร)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01219D5D-69B2-424B-A70C-16FAFFC87BAB}"/>
              </a:ext>
            </a:extLst>
          </p:cNvPr>
          <p:cNvSpPr txBox="1"/>
          <p:nvPr/>
        </p:nvSpPr>
        <p:spPr>
          <a:xfrm>
            <a:off x="7289573" y="4843757"/>
            <a:ext cx="334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คลังน้ำมันเชื้อเพลิง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(เก็บน้ำมันเชื้อเพลิง เกิน 500,000 ลิตร)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41CB579-BBAA-4D4A-8429-0EF61C55A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73" y="1762298"/>
            <a:ext cx="4920004" cy="27670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6612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B3EA8679-56A9-4B96-AEEE-41F7EB171C81}"/>
              </a:ext>
            </a:extLst>
          </p:cNvPr>
          <p:cNvGrpSpPr/>
          <p:nvPr/>
        </p:nvGrpSpPr>
        <p:grpSpPr>
          <a:xfrm>
            <a:off x="0" y="-565267"/>
            <a:ext cx="11076370" cy="2327565"/>
            <a:chOff x="0" y="-565267"/>
            <a:chExt cx="11076370" cy="2327565"/>
          </a:xfrm>
        </p:grpSpPr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6DF5B6A0-D5A6-4EE0-8956-72213CC4216C}"/>
                </a:ext>
              </a:extLst>
            </p:cNvPr>
            <p:cNvSpPr txBox="1"/>
            <p:nvPr/>
          </p:nvSpPr>
          <p:spPr>
            <a:xfrm>
              <a:off x="3694669" y="493783"/>
              <a:ext cx="738170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ordia New" panose="020B0304020202020204" pitchFamily="34" charset="-34"/>
                  <a:cs typeface="TH Sarabun New" panose="020B0500040200020003" pitchFamily="34" charset="-34"/>
                </a:rPr>
                <a:t>ซักซ้อมความเข้าใจเกี่ยวกับออกใบรับแจ้งและใบอนุญาต</a:t>
              </a:r>
              <a:endPara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AF8A613C-6D14-495C-B46E-8F65967C6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65267"/>
              <a:ext cx="3694669" cy="2327565"/>
            </a:xfrm>
            <a:prstGeom prst="rect">
              <a:avLst/>
            </a:prstGeom>
            <a:ln>
              <a:noFill/>
            </a:ln>
            <a:effectLst/>
          </p:spPr>
        </p:pic>
      </p:grpSp>
      <p:cxnSp>
        <p:nvCxnSpPr>
          <p:cNvPr id="7" name="ตัวเชื่อมต่อตรง 6">
            <a:extLst>
              <a:ext uri="{FF2B5EF4-FFF2-40B4-BE49-F238E27FC236}">
                <a16:creationId xmlns:a16="http://schemas.microsoft.com/office/drawing/2014/main" id="{F7F4F39E-9C6A-4513-A1D2-907B1AD72764}"/>
              </a:ext>
            </a:extLst>
          </p:cNvPr>
          <p:cNvCxnSpPr/>
          <p:nvPr/>
        </p:nvCxnSpPr>
        <p:spPr>
          <a:xfrm>
            <a:off x="174567" y="1005840"/>
            <a:ext cx="11596255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5">
            <a:extLst>
              <a:ext uri="{FF2B5EF4-FFF2-40B4-BE49-F238E27FC236}">
                <a16:creationId xmlns:a16="http://schemas.microsoft.com/office/drawing/2014/main" id="{23A3A58E-8D59-472B-91F2-B5B26A3D9ABF}"/>
              </a:ext>
            </a:extLst>
          </p:cNvPr>
          <p:cNvSpPr txBox="1"/>
          <p:nvPr/>
        </p:nvSpPr>
        <p:spPr>
          <a:xfrm>
            <a:off x="3513114" y="2196256"/>
            <a:ext cx="258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สถานีบริการน้ำมันเชื้อเพลิงประเภท ก.</a:t>
            </a:r>
            <a:b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(สถานีบริการติดถนนใหญ่)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7991DFF-F8DB-4BA5-B30B-79E1E7017F83}"/>
              </a:ext>
            </a:extLst>
          </p:cNvPr>
          <p:cNvSpPr txBox="1"/>
          <p:nvPr/>
        </p:nvSpPr>
        <p:spPr>
          <a:xfrm>
            <a:off x="9573111" y="2198303"/>
            <a:ext cx="258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สถานีบริการน้ำมันเชื้อเพลิงประเภท ข.</a:t>
            </a:r>
            <a:b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(สถานีบริการติดถนนซอย)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D131E70E-5839-4A59-930C-8C1887CADC98}"/>
              </a:ext>
            </a:extLst>
          </p:cNvPr>
          <p:cNvSpPr txBox="1"/>
          <p:nvPr/>
        </p:nvSpPr>
        <p:spPr>
          <a:xfrm>
            <a:off x="3168124" y="4405945"/>
            <a:ext cx="3384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สถานีบริการน้ำมันเชื้อเพลิงประเภท ค. ลักษณะที่ 2</a:t>
            </a:r>
            <a:b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(สถานีบริการติดถนนใหญ่)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C82F4F5C-2033-4634-8C98-3BD6E298DF83}"/>
              </a:ext>
            </a:extLst>
          </p:cNvPr>
          <p:cNvSpPr txBox="1"/>
          <p:nvPr/>
        </p:nvSpPr>
        <p:spPr>
          <a:xfrm>
            <a:off x="9573111" y="4405945"/>
            <a:ext cx="2414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สถานีบริการน้ำมันเชื้อเพลิงประเภท จ. ลักษณะที่ 2</a:t>
            </a:r>
            <a:b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(สถานีบริการทางน้ำขนาดใหญ่)</a:t>
            </a:r>
          </a:p>
        </p:txBody>
      </p:sp>
      <p:pic>
        <p:nvPicPr>
          <p:cNvPr id="13" name="Picture 2" descr="DSCN1854">
            <a:extLst>
              <a:ext uri="{FF2B5EF4-FFF2-40B4-BE49-F238E27FC236}">
                <a16:creationId xmlns:a16="http://schemas.microsoft.com/office/drawing/2014/main" id="{504E8B0E-E069-4A72-89E0-991DB8242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-724" b="11342"/>
          <a:stretch/>
        </p:blipFill>
        <p:spPr bwMode="auto">
          <a:xfrm>
            <a:off x="393981" y="1563840"/>
            <a:ext cx="2955787" cy="215692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SCN2863">
            <a:extLst>
              <a:ext uri="{FF2B5EF4-FFF2-40B4-BE49-F238E27FC236}">
                <a16:creationId xmlns:a16="http://schemas.microsoft.com/office/drawing/2014/main" id="{807108A6-429B-46B9-8C54-5DDE68975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50"/>
          <a:stretch/>
        </p:blipFill>
        <p:spPr bwMode="auto">
          <a:xfrm>
            <a:off x="6546933" y="1568038"/>
            <a:ext cx="2984985" cy="215692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FE0B2F94-777D-4088-871D-54EA92A2CF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9"/>
          <a:stretch/>
        </p:blipFill>
        <p:spPr>
          <a:xfrm>
            <a:off x="360030" y="3950289"/>
            <a:ext cx="2955786" cy="19269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2" descr="ปั๊ม จ1">
            <a:extLst>
              <a:ext uri="{FF2B5EF4-FFF2-40B4-BE49-F238E27FC236}">
                <a16:creationId xmlns:a16="http://schemas.microsoft.com/office/drawing/2014/main" id="{532A03A5-C588-4783-BA46-F6CD1B9FC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739" r="5901" b="13453"/>
          <a:stretch/>
        </p:blipFill>
        <p:spPr bwMode="auto">
          <a:xfrm>
            <a:off x="6563973" y="3950289"/>
            <a:ext cx="2997664" cy="192707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EACC734B-5426-4AF8-B73E-23C04CCCD334}"/>
              </a:ext>
            </a:extLst>
          </p:cNvPr>
          <p:cNvCxnSpPr/>
          <p:nvPr/>
        </p:nvCxnSpPr>
        <p:spPr>
          <a:xfrm>
            <a:off x="6329778" y="1351625"/>
            <a:ext cx="0" cy="506027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560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B3EA8679-56A9-4B96-AEEE-41F7EB171C81}"/>
              </a:ext>
            </a:extLst>
          </p:cNvPr>
          <p:cNvGrpSpPr/>
          <p:nvPr/>
        </p:nvGrpSpPr>
        <p:grpSpPr>
          <a:xfrm>
            <a:off x="0" y="-565267"/>
            <a:ext cx="11076370" cy="2327565"/>
            <a:chOff x="0" y="-565267"/>
            <a:chExt cx="11076370" cy="2327565"/>
          </a:xfrm>
        </p:grpSpPr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6DF5B6A0-D5A6-4EE0-8956-72213CC4216C}"/>
                </a:ext>
              </a:extLst>
            </p:cNvPr>
            <p:cNvSpPr txBox="1"/>
            <p:nvPr/>
          </p:nvSpPr>
          <p:spPr>
            <a:xfrm>
              <a:off x="3694669" y="493783"/>
              <a:ext cx="738170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ordia New" panose="020B0304020202020204" pitchFamily="34" charset="-34"/>
                  <a:cs typeface="TH Sarabun New" panose="020B0500040200020003" pitchFamily="34" charset="-34"/>
                </a:rPr>
                <a:t>ซักซ้อมความเข้าใจเกี่ยวกับออกใบรับแจ้งและใบอนุญาต</a:t>
              </a:r>
              <a:endPara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AF8A613C-6D14-495C-B46E-8F65967C6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65267"/>
              <a:ext cx="3694669" cy="2327565"/>
            </a:xfrm>
            <a:prstGeom prst="rect">
              <a:avLst/>
            </a:prstGeom>
            <a:ln>
              <a:noFill/>
            </a:ln>
            <a:effectLst/>
          </p:spPr>
        </p:pic>
      </p:grpSp>
      <p:cxnSp>
        <p:nvCxnSpPr>
          <p:cNvPr id="7" name="ตัวเชื่อมต่อตรง 6">
            <a:extLst>
              <a:ext uri="{FF2B5EF4-FFF2-40B4-BE49-F238E27FC236}">
                <a16:creationId xmlns:a16="http://schemas.microsoft.com/office/drawing/2014/main" id="{F7F4F39E-9C6A-4513-A1D2-907B1AD72764}"/>
              </a:ext>
            </a:extLst>
          </p:cNvPr>
          <p:cNvCxnSpPr/>
          <p:nvPr/>
        </p:nvCxnSpPr>
        <p:spPr>
          <a:xfrm>
            <a:off x="174567" y="1005840"/>
            <a:ext cx="11596255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9FDF49E9-7986-408E-9BD0-7D7059784287}"/>
              </a:ext>
            </a:extLst>
          </p:cNvPr>
          <p:cNvSpPr txBox="1"/>
          <p:nvPr/>
        </p:nvSpPr>
        <p:spPr>
          <a:xfrm>
            <a:off x="2925434" y="1103305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การออกใบอนุญาตประกอบกิจการฯ</a:t>
            </a:r>
            <a:endParaRPr kumimoji="0" lang="th-TH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 6">
            <a:extLst>
              <a:ext uri="{FF2B5EF4-FFF2-40B4-BE49-F238E27FC236}">
                <a16:creationId xmlns:a16="http://schemas.microsoft.com/office/drawing/2014/main" id="{41028C2C-3502-4341-BD19-52DE45719B3E}"/>
              </a:ext>
            </a:extLst>
          </p:cNvPr>
          <p:cNvSpPr/>
          <p:nvPr/>
        </p:nvSpPr>
        <p:spPr>
          <a:xfrm>
            <a:off x="2697556" y="1800012"/>
            <a:ext cx="1584175" cy="3437125"/>
          </a:xfrm>
          <a:prstGeom prst="rect">
            <a:avLst/>
          </a:prstGeom>
          <a:solidFill>
            <a:srgbClr val="99CCFF"/>
          </a:solidFill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0" name="Rectangular Callout 12">
            <a:extLst>
              <a:ext uri="{FF2B5EF4-FFF2-40B4-BE49-F238E27FC236}">
                <a16:creationId xmlns:a16="http://schemas.microsoft.com/office/drawing/2014/main" id="{B1EDB854-0C04-4D44-A268-B4980876CA4F}"/>
              </a:ext>
            </a:extLst>
          </p:cNvPr>
          <p:cNvSpPr/>
          <p:nvPr/>
        </p:nvSpPr>
        <p:spPr>
          <a:xfrm>
            <a:off x="2625548" y="1852761"/>
            <a:ext cx="1728191" cy="3384376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ผู้ขออนุญาตยื่น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หนังสือขอรับ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ใบอนุญาตฯ พร้อม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เอกสารประกันภัย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ต่อ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อปท.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(เมื่อก่อสร้างเสร็จแล้ว)</a:t>
            </a:r>
          </a:p>
        </p:txBody>
      </p:sp>
      <p:sp>
        <p:nvSpPr>
          <p:cNvPr id="11" name="ข้าวหลามตัด 15">
            <a:extLst>
              <a:ext uri="{FF2B5EF4-FFF2-40B4-BE49-F238E27FC236}">
                <a16:creationId xmlns:a16="http://schemas.microsoft.com/office/drawing/2014/main" id="{B7118835-8C49-47FB-90F8-BB5DFFF73415}"/>
              </a:ext>
            </a:extLst>
          </p:cNvPr>
          <p:cNvSpPr/>
          <p:nvPr/>
        </p:nvSpPr>
        <p:spPr>
          <a:xfrm>
            <a:off x="4641771" y="2212801"/>
            <a:ext cx="2952328" cy="2160240"/>
          </a:xfrm>
          <a:prstGeom prst="diamond">
            <a:avLst/>
          </a:prstGeom>
          <a:solidFill>
            <a:srgbClr val="FFFF66"/>
          </a:solidFill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2" name="TextBox 57">
            <a:extLst>
              <a:ext uri="{FF2B5EF4-FFF2-40B4-BE49-F238E27FC236}">
                <a16:creationId xmlns:a16="http://schemas.microsoft.com/office/drawing/2014/main" id="{9BE039D7-CC31-4073-9CEB-3A16E4E4A574}"/>
              </a:ext>
            </a:extLst>
          </p:cNvPr>
          <p:cNvSpPr txBox="1"/>
          <p:nvPr/>
        </p:nvSpPr>
        <p:spPr>
          <a:xfrm>
            <a:off x="5181831" y="2478315"/>
            <a:ext cx="2087717" cy="15350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อปท.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ตรวจสิ่งปลูกสร้าง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ตรวจระยะปลอดภัย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ตรวจเอกสารหลักฐาน</a:t>
            </a:r>
          </a:p>
        </p:txBody>
      </p:sp>
      <p:sp>
        <p:nvSpPr>
          <p:cNvPr id="13" name="สี่เหลี่ยมผืนผ้า 32">
            <a:extLst>
              <a:ext uri="{FF2B5EF4-FFF2-40B4-BE49-F238E27FC236}">
                <a16:creationId xmlns:a16="http://schemas.microsoft.com/office/drawing/2014/main" id="{1544EF13-57C0-4963-9E7B-8487A364AA69}"/>
              </a:ext>
            </a:extLst>
          </p:cNvPr>
          <p:cNvSpPr/>
          <p:nvPr/>
        </p:nvSpPr>
        <p:spPr>
          <a:xfrm>
            <a:off x="8314179" y="2644849"/>
            <a:ext cx="1783942" cy="1209667"/>
          </a:xfrm>
          <a:prstGeom prst="rect">
            <a:avLst/>
          </a:prstGeom>
          <a:solidFill>
            <a:srgbClr val="88DF4D"/>
          </a:solidFill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อปท.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ออกใบอนุญาต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55FE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ธพ.น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5FE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.2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55FE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4" name="สี่เหลี่ยมผืนผ้า 32">
            <a:extLst>
              <a:ext uri="{FF2B5EF4-FFF2-40B4-BE49-F238E27FC236}">
                <a16:creationId xmlns:a16="http://schemas.microsoft.com/office/drawing/2014/main" id="{8E68411E-C57C-4E42-97D2-B95230481740}"/>
              </a:ext>
            </a:extLst>
          </p:cNvPr>
          <p:cNvSpPr/>
          <p:nvPr/>
        </p:nvSpPr>
        <p:spPr>
          <a:xfrm>
            <a:off x="4641771" y="4675542"/>
            <a:ext cx="2448272" cy="1526637"/>
          </a:xfrm>
          <a:prstGeom prst="rect">
            <a:avLst/>
          </a:prstGeom>
          <a:solidFill>
            <a:srgbClr val="88DF4D"/>
          </a:solidFill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อปท.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ส่งสำเนาใบอนุญาตให้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1C4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สพ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41C4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จ.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ทราบ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ภายใน 5 วัน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5" name="TextBox 39">
            <a:extLst>
              <a:ext uri="{FF2B5EF4-FFF2-40B4-BE49-F238E27FC236}">
                <a16:creationId xmlns:a16="http://schemas.microsoft.com/office/drawing/2014/main" id="{A3C506B7-F2DB-4451-976E-C6BBB572E07E}"/>
              </a:ext>
            </a:extLst>
          </p:cNvPr>
          <p:cNvSpPr txBox="1"/>
          <p:nvPr/>
        </p:nvSpPr>
        <p:spPr>
          <a:xfrm>
            <a:off x="7348613" y="2899742"/>
            <a:ext cx="891281" cy="4191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ถูกต้อง</a:t>
            </a:r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CD7617AC-04AA-4039-9E5F-51FEDDAFD3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1731" y="1996777"/>
            <a:ext cx="1800200" cy="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CD53BE5D-EAB3-45B2-BDA9-252D1455A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4098" y="3292921"/>
            <a:ext cx="675257" cy="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5A1A6D8D-7326-496C-ADE5-5C859D871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4142" y="3274640"/>
            <a:ext cx="337629" cy="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19" name="Line 12">
            <a:extLst>
              <a:ext uri="{FF2B5EF4-FFF2-40B4-BE49-F238E27FC236}">
                <a16:creationId xmlns:a16="http://schemas.microsoft.com/office/drawing/2014/main" id="{BABAF6A7-25F3-461F-A8E4-17A5FCB47E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99650" y="3889213"/>
            <a:ext cx="0" cy="77186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BA03AA01-2110-405E-B189-831060D8CC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3127" y="5456794"/>
            <a:ext cx="634988" cy="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cxnSp>
        <p:nvCxnSpPr>
          <p:cNvPr id="21" name="ลูกศรเชื่อมต่อแบบตรง 22">
            <a:extLst>
              <a:ext uri="{FF2B5EF4-FFF2-40B4-BE49-F238E27FC236}">
                <a16:creationId xmlns:a16="http://schemas.microsoft.com/office/drawing/2014/main" id="{BD339274-9BF7-4330-AAC9-BA1205EA0C60}"/>
              </a:ext>
            </a:extLst>
          </p:cNvPr>
          <p:cNvCxnSpPr/>
          <p:nvPr/>
        </p:nvCxnSpPr>
        <p:spPr>
          <a:xfrm flipV="1">
            <a:off x="6100981" y="1996777"/>
            <a:ext cx="0" cy="21602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69">
            <a:extLst>
              <a:ext uri="{FF2B5EF4-FFF2-40B4-BE49-F238E27FC236}">
                <a16:creationId xmlns:a16="http://schemas.microsoft.com/office/drawing/2014/main" id="{7EAE1D2B-D403-4F12-B748-90602DD6FC5F}"/>
              </a:ext>
            </a:extLst>
          </p:cNvPr>
          <p:cNvSpPr txBox="1"/>
          <p:nvPr/>
        </p:nvSpPr>
        <p:spPr>
          <a:xfrm>
            <a:off x="4497755" y="1564729"/>
            <a:ext cx="1817644" cy="5202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ไม่ถูกต้องแจ้งแก้ไข</a:t>
            </a:r>
          </a:p>
        </p:txBody>
      </p:sp>
      <p:sp>
        <p:nvSpPr>
          <p:cNvPr id="23" name="สี่เหลี่ยมผืนผ้า 32">
            <a:extLst>
              <a:ext uri="{FF2B5EF4-FFF2-40B4-BE49-F238E27FC236}">
                <a16:creationId xmlns:a16="http://schemas.microsoft.com/office/drawing/2014/main" id="{328E6B52-90D7-4804-A9FE-D4A8F07D76CD}"/>
              </a:ext>
            </a:extLst>
          </p:cNvPr>
          <p:cNvSpPr/>
          <p:nvPr/>
        </p:nvSpPr>
        <p:spPr>
          <a:xfrm>
            <a:off x="7780713" y="4710779"/>
            <a:ext cx="2736304" cy="1526637"/>
          </a:xfrm>
          <a:prstGeom prst="rect">
            <a:avLst/>
          </a:prstGeom>
          <a:solidFill>
            <a:srgbClr val="88DF4D"/>
          </a:solidFill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อปท.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แจ้งผู้ขออนุญาตเพื่อ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ชำระค่าธรรมเนียมใบอนุญาต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ค่าธรรมเนียมถังและ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รับใบอนุญาต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55FE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ธพ.น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5FE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.2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55FE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C5376AEA-53B7-48CC-AEC5-202C75DBC148}"/>
              </a:ext>
            </a:extLst>
          </p:cNvPr>
          <p:cNvSpPr txBox="1"/>
          <p:nvPr/>
        </p:nvSpPr>
        <p:spPr>
          <a:xfrm>
            <a:off x="1876661" y="6409020"/>
            <a:ext cx="955394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ระยะดำเนินการตั้งแต่การรับแจ้งก่อสร้างแล้วเสร็จจนเสร็จขั้นตอนการออกใบอนุญาต ตามคู่มือบริการ </a:t>
            </a: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ปชช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606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5F853EDC-BC0E-4DB8-B596-CF635DD42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268831" cy="1770524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D02A852-0AFA-42BB-A632-61F0DBDB1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907" y="786529"/>
            <a:ext cx="4183613" cy="5284941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3FFF548-355A-4742-A8BA-7D97B058B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43" y="1770525"/>
            <a:ext cx="3630967" cy="4743574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21F88AF-DF11-4C69-AC0F-E508146C35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669"/>
          <a:stretch/>
        </p:blipFill>
        <p:spPr>
          <a:xfrm>
            <a:off x="7785716" y="3929940"/>
            <a:ext cx="4338853" cy="2584159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D25344D7-A1F7-4D5F-935C-9EB76C977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4955" y="918641"/>
            <a:ext cx="3540472" cy="2957945"/>
          </a:xfrm>
          <a:prstGeom prst="rect">
            <a:avLst/>
          </a:prstGeom>
        </p:spPr>
      </p:pic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92C77E13-9139-4E04-868F-6DC89A1A1848}"/>
              </a:ext>
            </a:extLst>
          </p:cNvPr>
          <p:cNvCxnSpPr/>
          <p:nvPr/>
        </p:nvCxnSpPr>
        <p:spPr>
          <a:xfrm>
            <a:off x="1429789" y="6066337"/>
            <a:ext cx="9975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067847EC-07B8-408B-A28B-ABDC4D924E0B}"/>
              </a:ext>
            </a:extLst>
          </p:cNvPr>
          <p:cNvSpPr/>
          <p:nvPr/>
        </p:nvSpPr>
        <p:spPr>
          <a:xfrm>
            <a:off x="3839710" y="2251076"/>
            <a:ext cx="3888240" cy="6191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0629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0353953-3518-4A96-BC37-9DB574533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235" y="0"/>
            <a:ext cx="5244840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F8A613C-6D14-495C-B46E-8F65967C60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267"/>
            <a:ext cx="3694669" cy="2327565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E27A2805-3DCA-431E-8058-9E4EDB6A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990" y="239697"/>
            <a:ext cx="5244841" cy="366648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ตัวอย่างใบอนุญาต แบบ </a:t>
            </a:r>
            <a:r>
              <a:rPr lang="th-TH" sz="32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ธพ</a:t>
            </a:r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.น 2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68DF5366-113A-4546-B952-F8C3FB7C4F02}"/>
              </a:ext>
            </a:extLst>
          </p:cNvPr>
          <p:cNvSpPr/>
          <p:nvPr/>
        </p:nvSpPr>
        <p:spPr>
          <a:xfrm>
            <a:off x="3879541" y="772359"/>
            <a:ext cx="1953088" cy="506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D88D88B1-4879-4F76-9A09-72C6AAEBCE23}"/>
              </a:ext>
            </a:extLst>
          </p:cNvPr>
          <p:cNvSpPr/>
          <p:nvPr/>
        </p:nvSpPr>
        <p:spPr>
          <a:xfrm>
            <a:off x="4142911" y="1855430"/>
            <a:ext cx="4273119" cy="440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22A217D4-E0DC-4A59-884B-9D838D0CEC6F}"/>
              </a:ext>
            </a:extLst>
          </p:cNvPr>
          <p:cNvSpPr/>
          <p:nvPr/>
        </p:nvSpPr>
        <p:spPr>
          <a:xfrm>
            <a:off x="4392481" y="5611091"/>
            <a:ext cx="3773978" cy="1041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5763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B3EA8679-56A9-4B96-AEEE-41F7EB171C81}"/>
              </a:ext>
            </a:extLst>
          </p:cNvPr>
          <p:cNvGrpSpPr/>
          <p:nvPr/>
        </p:nvGrpSpPr>
        <p:grpSpPr>
          <a:xfrm>
            <a:off x="0" y="-565267"/>
            <a:ext cx="11076370" cy="2327565"/>
            <a:chOff x="0" y="-565267"/>
            <a:chExt cx="11076370" cy="2327565"/>
          </a:xfrm>
        </p:grpSpPr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6DF5B6A0-D5A6-4EE0-8956-72213CC4216C}"/>
                </a:ext>
              </a:extLst>
            </p:cNvPr>
            <p:cNvSpPr txBox="1"/>
            <p:nvPr/>
          </p:nvSpPr>
          <p:spPr>
            <a:xfrm>
              <a:off x="3694669" y="493783"/>
              <a:ext cx="7381701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Cordia New" panose="020B0304020202020204" pitchFamily="34" charset="-34"/>
                  <a:cs typeface="TH Sarabun New" panose="020B0500040200020003" pitchFamily="34" charset="-34"/>
                </a:rPr>
                <a:t>ซักซ้อมความเข้าใจเกี่ยวกับออกใบรับแจ้งและใบอนุญาต</a:t>
              </a:r>
              <a:endPara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AF8A613C-6D14-495C-B46E-8F65967C6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65267"/>
              <a:ext cx="3694669" cy="2327565"/>
            </a:xfrm>
            <a:prstGeom prst="rect">
              <a:avLst/>
            </a:prstGeom>
            <a:ln>
              <a:noFill/>
            </a:ln>
            <a:effectLst/>
          </p:spPr>
        </p:pic>
      </p:grpSp>
      <p:cxnSp>
        <p:nvCxnSpPr>
          <p:cNvPr id="7" name="ตัวเชื่อมต่อตรง 6">
            <a:extLst>
              <a:ext uri="{FF2B5EF4-FFF2-40B4-BE49-F238E27FC236}">
                <a16:creationId xmlns:a16="http://schemas.microsoft.com/office/drawing/2014/main" id="{F7F4F39E-9C6A-4513-A1D2-907B1AD72764}"/>
              </a:ext>
            </a:extLst>
          </p:cNvPr>
          <p:cNvCxnSpPr/>
          <p:nvPr/>
        </p:nvCxnSpPr>
        <p:spPr>
          <a:xfrm>
            <a:off x="174567" y="1005840"/>
            <a:ext cx="11596255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F24C0FB-7C81-4B37-B790-0CD3602A7B90}"/>
              </a:ext>
            </a:extLst>
          </p:cNvPr>
          <p:cNvSpPr txBox="1"/>
          <p:nvPr/>
        </p:nvSpPr>
        <p:spPr>
          <a:xfrm>
            <a:off x="845598" y="1211391"/>
            <a:ext cx="2918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กฎหมายที่เกี่ยวข้อง</a:t>
            </a:r>
            <a:endParaRPr kumimoji="0" lang="th-TH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43AFCB1-D329-4889-9F87-6DB45F98BF02}"/>
              </a:ext>
            </a:extLst>
          </p:cNvPr>
          <p:cNvSpPr txBox="1"/>
          <p:nvPr/>
        </p:nvSpPr>
        <p:spPr>
          <a:xfrm>
            <a:off x="2020532" y="1676291"/>
            <a:ext cx="81509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- พระราชบัญญัติควบคุมน้ำมันเชื้อเพลิง พ.ศ. 2542</a:t>
            </a:r>
          </a:p>
          <a:p>
            <a:pPr marL="0" marR="0" lvl="0" indent="0" algn="thaiDi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- กฎกระทรวงสถานีบริการน้ำมันเชื้อเพลิง พ.ศ. 2552</a:t>
            </a:r>
          </a:p>
          <a:p>
            <a:pPr marL="0" marR="0" lvl="0" indent="0" algn="thaiDi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- กฎกระทรวงสถานที่เก็บรักษาน้ำมันเชื้อเพลิง พ.ศ. 2551</a:t>
            </a:r>
          </a:p>
          <a:p>
            <a:pPr marL="0" marR="0" lvl="0" indent="0" algn="thaiDi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- ประกาศกรมธุรกิจพลังงาน เรื่องการถ่ายโอนภารกิจงานควบคุมน้ำมันเชื้อเพลิงตามพระราชบัญญัติกำหนดแผนและขั้นตอนการกระจายอำนาจให้แก่องค์กรปกครองส่วนท้องถิ่น พ.ศ. 2542 พ.ศ. 2564</a:t>
            </a:r>
          </a:p>
          <a:p>
            <a:pPr marL="0" marR="0" lvl="0" indent="0" algn="thaiDi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- แนวทางการปฏิบัติเกี่ยวกับการลงรายละเอียดในใบรับแจ้งและใบอนุญาต ตามพระราชบัญญัติควบคุมน้ำมันเชื้อเพลิง พ.ศ. 2542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C0CB4A69-C198-4D44-8D78-5B0F9AD69B8C}"/>
              </a:ext>
            </a:extLst>
          </p:cNvPr>
          <p:cNvSpPr txBox="1"/>
          <p:nvPr/>
        </p:nvSpPr>
        <p:spPr>
          <a:xfrm>
            <a:off x="845598" y="5680621"/>
            <a:ext cx="79166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กรณี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	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อปท.มีข้อสงสัยในการปฏิบัติภารกิจด้านควบคุมน้ำมันเชื้อเพลิง</a:t>
            </a:r>
            <a:b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	ติดต่อกรมธุรกิจพลังงาน หรือ สำนักงานพลังงานจังหวัดเลย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44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672A8C-BEED-49E8-85A1-B122229D9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2" y="1020804"/>
            <a:ext cx="10363200" cy="1470025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3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06F0EE04-D3C0-4161-895B-539E0470A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542" y="2742644"/>
            <a:ext cx="8749467" cy="3482609"/>
          </a:xfrm>
        </p:spPr>
        <p:txBody>
          <a:bodyPr/>
          <a:lstStyle/>
          <a:p>
            <a:pPr algn="l"/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3.1 ความเป็นมาของกองทุนเพื่อส่งเสริมการอนุรักษ์พลังงาน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3.2 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โครงการที่ขอรับการสนับสนุนจากเงินกองทุนเพื่อส่งเสริมการอนุรักษ์พลังงาน ปีงบประมาณ พ.ศ. 2564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3.3 </a:t>
            </a:r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การยื่นข้อเสนอโครงการจากเงินกองทุนเพื่อส่งเสริมการอนุรักษ์พลังงาน ปีงบประมาณ พ.ศ. 2565</a:t>
            </a:r>
            <a:endParaRPr lang="en-US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FA3E78-D147-48E9-9E77-BC8541D80D01}"/>
              </a:ext>
            </a:extLst>
          </p:cNvPr>
          <p:cNvSpPr/>
          <p:nvPr/>
        </p:nvSpPr>
        <p:spPr>
          <a:xfrm>
            <a:off x="1638542" y="1132951"/>
            <a:ext cx="8508521" cy="1245733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grpSp>
        <p:nvGrpSpPr>
          <p:cNvPr id="16" name="กลุ่ม 15"/>
          <p:cNvGrpSpPr/>
          <p:nvPr/>
        </p:nvGrpSpPr>
        <p:grpSpPr>
          <a:xfrm>
            <a:off x="136388" y="-195983"/>
            <a:ext cx="5266559" cy="1601251"/>
            <a:chOff x="3501849" y="-200000"/>
            <a:chExt cx="7555756" cy="2707665"/>
          </a:xfrm>
        </p:grpSpPr>
        <p:pic>
          <p:nvPicPr>
            <p:cNvPr id="17" name="รูปภาพ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261" y="-200000"/>
              <a:ext cx="4874344" cy="27076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" name="รูปภาพ 1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4" y="392769"/>
              <a:ext cx="1155211" cy="1354219"/>
            </a:xfrm>
            <a:prstGeom prst="rect">
              <a:avLst/>
            </a:prstGeom>
          </p:spPr>
        </p:pic>
        <p:pic>
          <p:nvPicPr>
            <p:cNvPr id="19" name="รูปภาพ 1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849" y="348097"/>
              <a:ext cx="1267698" cy="139889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74673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3307E0-D530-4643-8853-B2258A49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3735"/>
            <a:ext cx="10972800" cy="1143000"/>
          </a:xfrm>
        </p:spPr>
        <p:txBody>
          <a:bodyPr/>
          <a:lstStyle/>
          <a:p>
            <a:r>
              <a:rPr lang="th-TH" dirty="0"/>
              <a:t>กลุ่มไลน์ประสานงาน การยื่นข้อเสนอโครงการ ปีงบประมาณ 2565</a:t>
            </a:r>
            <a:endParaRPr lang="en-US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2593724-DBD6-4596-AEBB-3A582887B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1725" r="12301" b="12285"/>
          <a:stretch/>
        </p:blipFill>
        <p:spPr bwMode="auto">
          <a:xfrm>
            <a:off x="4257461" y="2037183"/>
            <a:ext cx="3677078" cy="3655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237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มุมมน 7"/>
          <p:cNvSpPr/>
          <p:nvPr/>
        </p:nvSpPr>
        <p:spPr>
          <a:xfrm>
            <a:off x="359443" y="4380289"/>
            <a:ext cx="6248394" cy="656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คณะทำงานฯ พิจารณากลั่นกรอง และจัดลำดับความสำคัญ</a:t>
            </a:r>
          </a:p>
        </p:txBody>
      </p:sp>
      <p:grpSp>
        <p:nvGrpSpPr>
          <p:cNvPr id="36871" name="กลุ่ม 13"/>
          <p:cNvGrpSpPr>
            <a:grpSpLocks/>
          </p:cNvGrpSpPr>
          <p:nvPr/>
        </p:nvGrpSpPr>
        <p:grpSpPr bwMode="auto">
          <a:xfrm>
            <a:off x="1277948" y="1305971"/>
            <a:ext cx="3513662" cy="1115500"/>
            <a:chOff x="4500220" y="1369451"/>
            <a:chExt cx="3514217" cy="952834"/>
          </a:xfrm>
        </p:grpSpPr>
        <p:sp>
          <p:nvSpPr>
            <p:cNvPr id="15" name="สี่เหลี่ยมผืนผ้ามุมมน 14"/>
            <p:cNvSpPr/>
            <p:nvPr/>
          </p:nvSpPr>
          <p:spPr>
            <a:xfrm>
              <a:off x="4500220" y="1369451"/>
              <a:ext cx="3514217" cy="5324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วงเงินที่ได้รับจัดสรร ของกลุ่มงานส่งเสริมอนุรักษ์พลังงานและพลังงานทดแทนเศรษฐกิจฐานราก</a:t>
              </a:r>
            </a:p>
          </p:txBody>
        </p:sp>
        <p:sp>
          <p:nvSpPr>
            <p:cNvPr id="16" name="สี่เหลี่ยมผืนผ้ามุมมน 15"/>
            <p:cNvSpPr/>
            <p:nvPr/>
          </p:nvSpPr>
          <p:spPr>
            <a:xfrm>
              <a:off x="4500220" y="1901923"/>
              <a:ext cx="3514217" cy="42036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1,900 ล้านบาท</a:t>
              </a:r>
            </a:p>
          </p:txBody>
        </p:sp>
      </p:grpSp>
      <p:grpSp>
        <p:nvGrpSpPr>
          <p:cNvPr id="36872" name="กลุ่ม 16"/>
          <p:cNvGrpSpPr>
            <a:grpSpLocks/>
          </p:cNvGrpSpPr>
          <p:nvPr/>
        </p:nvGrpSpPr>
        <p:grpSpPr bwMode="auto">
          <a:xfrm>
            <a:off x="1239198" y="3163225"/>
            <a:ext cx="3575051" cy="917575"/>
            <a:chOff x="4789714" y="1538514"/>
            <a:chExt cx="2873829" cy="783771"/>
          </a:xfrm>
        </p:grpSpPr>
        <p:sp>
          <p:nvSpPr>
            <p:cNvPr id="18" name="สี่เหลี่ยมผืนผ้ามุมมน 17"/>
            <p:cNvSpPr/>
            <p:nvPr/>
          </p:nvSpPr>
          <p:spPr>
            <a:xfrm>
              <a:off x="4789714" y="1538514"/>
              <a:ext cx="2873829" cy="3634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400" b="1" dirty="0">
                  <a:solidFill>
                    <a:prstClr val="white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จัดสรรให้ แต่ละจังหวัด</a:t>
              </a: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19" name="สี่เหลี่ยมผืนผ้ามุมมน 18"/>
            <p:cNvSpPr/>
            <p:nvPr/>
          </p:nvSpPr>
          <p:spPr>
            <a:xfrm>
              <a:off x="4789714" y="1901923"/>
              <a:ext cx="2873829" cy="42036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จังหวัดละ 25 ล้านบาท</a:t>
              </a: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8436286-8DF7-45DC-B43C-5A953ECBDEFD}"/>
              </a:ext>
            </a:extLst>
          </p:cNvPr>
          <p:cNvSpPr/>
          <p:nvPr/>
        </p:nvSpPr>
        <p:spPr>
          <a:xfrm>
            <a:off x="1112230" y="3010041"/>
            <a:ext cx="3828985" cy="116046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สี่เหลี่ยมผืนผ้ามุมมน 7">
            <a:extLst>
              <a:ext uri="{FF2B5EF4-FFF2-40B4-BE49-F238E27FC236}">
                <a16:creationId xmlns:a16="http://schemas.microsoft.com/office/drawing/2014/main" id="{F90883AB-B6DC-478B-9A90-A592C6B86C83}"/>
              </a:ext>
            </a:extLst>
          </p:cNvPr>
          <p:cNvSpPr/>
          <p:nvPr/>
        </p:nvSpPr>
        <p:spPr>
          <a:xfrm>
            <a:off x="1239198" y="5375071"/>
            <a:ext cx="3718548" cy="517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กบจ. พิจารณาเห็นชอบโครงการ</a:t>
            </a:r>
          </a:p>
        </p:txBody>
      </p:sp>
      <p:cxnSp>
        <p:nvCxnSpPr>
          <p:cNvPr id="49" name="ลูกศรเชื่อมต่อแบบตรง 36">
            <a:extLst>
              <a:ext uri="{FF2B5EF4-FFF2-40B4-BE49-F238E27FC236}">
                <a16:creationId xmlns:a16="http://schemas.microsoft.com/office/drawing/2014/main" id="{0D2943A7-F9E2-4AA1-8AC3-F405CD1A48F9}"/>
              </a:ext>
            </a:extLst>
          </p:cNvPr>
          <p:cNvCxnSpPr>
            <a:cxnSpLocks/>
          </p:cNvCxnSpPr>
          <p:nvPr/>
        </p:nvCxnSpPr>
        <p:spPr>
          <a:xfrm>
            <a:off x="3087266" y="5036853"/>
            <a:ext cx="0" cy="3159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กลุ่ม 37"/>
          <p:cNvGrpSpPr/>
          <p:nvPr/>
        </p:nvGrpSpPr>
        <p:grpSpPr>
          <a:xfrm>
            <a:off x="136388" y="-195983"/>
            <a:ext cx="5266559" cy="1601251"/>
            <a:chOff x="3501849" y="-200000"/>
            <a:chExt cx="7555756" cy="2707665"/>
          </a:xfrm>
        </p:grpSpPr>
        <p:pic>
          <p:nvPicPr>
            <p:cNvPr id="50" name="รูปภาพ 4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2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261" y="-200000"/>
              <a:ext cx="4874344" cy="27076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1" name="รูปภาพ 5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4" y="392769"/>
              <a:ext cx="1155211" cy="1187440"/>
            </a:xfrm>
            <a:prstGeom prst="rect">
              <a:avLst/>
            </a:prstGeom>
          </p:spPr>
        </p:pic>
        <p:pic>
          <p:nvPicPr>
            <p:cNvPr id="52" name="รูปภาพ 51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849" y="348097"/>
              <a:ext cx="1267698" cy="1398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สี่เหลี่ยมด้านขนาน 4"/>
          <p:cNvSpPr/>
          <p:nvPr/>
        </p:nvSpPr>
        <p:spPr bwMode="auto">
          <a:xfrm>
            <a:off x="6807589" y="1193060"/>
            <a:ext cx="5089617" cy="4899395"/>
          </a:xfrm>
          <a:prstGeom prst="parallelogram">
            <a:avLst>
              <a:gd name="adj" fmla="val 0"/>
            </a:avLst>
          </a:prstGeom>
          <a:noFill/>
          <a:ln>
            <a:solidFill>
              <a:srgbClr val="FF99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thaiDi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               </a:t>
            </a:r>
          </a:p>
        </p:txBody>
      </p:sp>
      <p:sp>
        <p:nvSpPr>
          <p:cNvPr id="43" name="文本框 10">
            <a:extLst>
              <a:ext uri="{FF2B5EF4-FFF2-40B4-BE49-F238E27FC236}">
                <a16:creationId xmlns:a16="http://schemas.microsoft.com/office/drawing/2014/main" id="{DF88D2CD-F367-4030-A4FE-4D7B5BCDB308}"/>
              </a:ext>
            </a:extLst>
          </p:cNvPr>
          <p:cNvSpPr txBox="1"/>
          <p:nvPr/>
        </p:nvSpPr>
        <p:spPr>
          <a:xfrm>
            <a:off x="5558735" y="353928"/>
            <a:ext cx="649687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3</a:t>
            </a:r>
            <a:r>
              <a:rPr lang="th-TH" sz="28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.1 </a:t>
            </a:r>
            <a:r>
              <a:rPr lang="th-TH" b="1" dirty="0">
                <a:solidFill>
                  <a:schemeClr val="dk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ความเป็นมาของกองทุนเพื่อส่งเสริมการอนุรักษ์พลังงาน</a:t>
            </a:r>
            <a:endParaRPr kumimoji="0" lang="th-TH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微软雅黑" panose="020B0503020204020204" pitchFamily="34" charset="-122"/>
              <a:cs typeface="TH Sarabun New" panose="020B0500040200020003" pitchFamily="34" charset="-34"/>
            </a:endParaRPr>
          </a:p>
        </p:txBody>
      </p:sp>
      <p:cxnSp>
        <p:nvCxnSpPr>
          <p:cNvPr id="44" name="ลูกศรเชื่อมต่อแบบตรง 36">
            <a:extLst>
              <a:ext uri="{FF2B5EF4-FFF2-40B4-BE49-F238E27FC236}">
                <a16:creationId xmlns:a16="http://schemas.microsoft.com/office/drawing/2014/main" id="{B1E7A886-BA6C-4B23-864A-9F314CBB9AD2}"/>
              </a:ext>
            </a:extLst>
          </p:cNvPr>
          <p:cNvCxnSpPr>
            <a:cxnSpLocks/>
          </p:cNvCxnSpPr>
          <p:nvPr/>
        </p:nvCxnSpPr>
        <p:spPr>
          <a:xfrm>
            <a:off x="3029414" y="4064376"/>
            <a:ext cx="0" cy="3159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36">
            <a:extLst>
              <a:ext uri="{FF2B5EF4-FFF2-40B4-BE49-F238E27FC236}">
                <a16:creationId xmlns:a16="http://schemas.microsoft.com/office/drawing/2014/main" id="{C6111DC3-0AF9-4047-AAF7-B4DC19C1A30E}"/>
              </a:ext>
            </a:extLst>
          </p:cNvPr>
          <p:cNvCxnSpPr>
            <a:cxnSpLocks/>
            <a:stCxn id="16" idx="2"/>
            <a:endCxn id="48" idx="0"/>
          </p:cNvCxnSpPr>
          <p:nvPr/>
        </p:nvCxnSpPr>
        <p:spPr>
          <a:xfrm flipH="1">
            <a:off x="3026723" y="2421471"/>
            <a:ext cx="8056" cy="5885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E0E8FE4-758F-4B28-B8F7-3DA9A7FBD94C}"/>
              </a:ext>
            </a:extLst>
          </p:cNvPr>
          <p:cNvSpPr txBox="1"/>
          <p:nvPr/>
        </p:nvSpPr>
        <p:spPr>
          <a:xfrm>
            <a:off x="6878731" y="1761096"/>
            <a:ext cx="49473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     </a:t>
            </a:r>
            <a:r>
              <a:rPr kumimoji="0" lang="th-TH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กองทุนเพื่อส่งเสริมการอนุรักษ์พลังงาน (ส.กทอ) จัดตั้งในปี พ.ศ. 2535 ภายใต้ พระราชบัญญัติการส่งเสริมการอนุรักษ์พลังงาน พ.ศ. 2535 โดยรายได้ของกองทุนฯ     มาจากภาษีที่เก็บจากน้ำมันค้าปลีก ซึ่งมีบทบาทในการสนับสนุนการดำเนินงานเกี่ยวกับการอนุรักษ์พลังงานและพลังงานหมุนเวียน โดยสนับสนุนเงินงบประมาณสำหรับโครงการหลายรูปแบบ เช่น โครงการศึกษา วิจัยและพัฒนา โครงการอนุรักษ์พลังงานของอาคาร โรงงาน โครงการพลังงานหมุนเวียน โครงการพัฒนาบุคลากร และโครงการส่งเสริมพลังงานทดแทนสำหรับเศรษฐกิจฐานราก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หน้าจั่ว 3">
            <a:extLst>
              <a:ext uri="{FF2B5EF4-FFF2-40B4-BE49-F238E27FC236}">
                <a16:creationId xmlns:a16="http://schemas.microsoft.com/office/drawing/2014/main" id="{DEA529C7-F617-4FC2-BD61-BC98CED34D2F}"/>
              </a:ext>
            </a:extLst>
          </p:cNvPr>
          <p:cNvSpPr/>
          <p:nvPr/>
        </p:nvSpPr>
        <p:spPr>
          <a:xfrm>
            <a:off x="10904105" y="2543352"/>
            <a:ext cx="627321" cy="407135"/>
          </a:xfrm>
          <a:prstGeom prst="triangl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文本框 10">
            <a:extLst>
              <a:ext uri="{FF2B5EF4-FFF2-40B4-BE49-F238E27FC236}">
                <a16:creationId xmlns:a16="http://schemas.microsoft.com/office/drawing/2014/main" id="{6B879A17-3CFC-43D8-8CE3-F66E2FE2BC07}"/>
              </a:ext>
            </a:extLst>
          </p:cNvPr>
          <p:cNvSpPr txBox="1"/>
          <p:nvPr/>
        </p:nvSpPr>
        <p:spPr>
          <a:xfrm>
            <a:off x="4550595" y="71451"/>
            <a:ext cx="7200109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โครงการที่</a:t>
            </a:r>
            <a:r>
              <a:rPr lang="th-TH" sz="2400" b="1" dirty="0">
                <a:solidFill>
                  <a:schemeClr val="dk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ขอรับการสนับสนุนจากเงิน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กองทุนเพื่อส่งเสริมการอนุรักษ์พลังงาน ปีงบประมาณ พ.ศ. 2564</a:t>
            </a:r>
            <a:endParaRPr lang="en-US" sz="2400" b="1" kern="1200" dirty="0">
              <a:solidFill>
                <a:schemeClr val="dk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微软雅黑" panose="020B0503020204020204" pitchFamily="34" charset="-122"/>
              <a:cs typeface="TH Sarabun New" panose="020B0500040200020003" pitchFamily="34" charset="-34"/>
            </a:endParaRPr>
          </a:p>
        </p:txBody>
      </p:sp>
      <p:graphicFrame>
        <p:nvGraphicFramePr>
          <p:cNvPr id="34" name="ตาราง 24">
            <a:extLst>
              <a:ext uri="{FF2B5EF4-FFF2-40B4-BE49-F238E27FC236}">
                <a16:creationId xmlns:a16="http://schemas.microsoft.com/office/drawing/2014/main" id="{35F947C4-FA2B-4309-83F7-0928D3A8D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879259"/>
              </p:ext>
            </p:extLst>
          </p:nvPr>
        </p:nvGraphicFramePr>
        <p:xfrm>
          <a:off x="75872" y="2929893"/>
          <a:ext cx="11862701" cy="3635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0895">
                  <a:extLst>
                    <a:ext uri="{9D8B030D-6E8A-4147-A177-3AD203B41FA5}">
                      <a16:colId xmlns:a16="http://schemas.microsoft.com/office/drawing/2014/main" val="3176580669"/>
                    </a:ext>
                  </a:extLst>
                </a:gridCol>
                <a:gridCol w="2913321">
                  <a:extLst>
                    <a:ext uri="{9D8B030D-6E8A-4147-A177-3AD203B41FA5}">
                      <a16:colId xmlns:a16="http://schemas.microsoft.com/office/drawing/2014/main" val="422679614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148970822"/>
                    </a:ext>
                  </a:extLst>
                </a:gridCol>
                <a:gridCol w="5252484">
                  <a:extLst>
                    <a:ext uri="{9D8B030D-6E8A-4147-A177-3AD203B41FA5}">
                      <a16:colId xmlns:a16="http://schemas.microsoft.com/office/drawing/2014/main" val="425824028"/>
                    </a:ext>
                  </a:extLst>
                </a:gridCol>
                <a:gridCol w="1267201">
                  <a:extLst>
                    <a:ext uri="{9D8B030D-6E8A-4147-A177-3AD203B41FA5}">
                      <a16:colId xmlns:a16="http://schemas.microsoft.com/office/drawing/2014/main" val="2304697087"/>
                    </a:ext>
                  </a:extLst>
                </a:gridCol>
              </a:tblGrid>
              <a:tr h="322249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ลำดับ</a:t>
                      </a:r>
                      <a:endParaRPr lang="en-US" sz="16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</a:t>
                      </a:r>
                      <a:endParaRPr lang="en-US" sz="16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หน่วยงาน</a:t>
                      </a:r>
                      <a:endParaRPr lang="en-US" sz="16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เทคโนโลยีที่ได้รับการสนับสนุน </a:t>
                      </a:r>
                      <a:endParaRPr lang="en-US" sz="16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งบประมาณ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บาท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10314"/>
                  </a:ext>
                </a:extLst>
              </a:tr>
              <a:tr h="5566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โครงการระบบอบแห้งพลังงานแสงอาทิตย์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อบต.ท่าสวรรค์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ระบบอบแห้งพลังงานแสงอาทิตย์ ขนาด 3</a:t>
                      </a:r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x4 </a:t>
                      </a: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เมตร จำนวน 1 ระบบ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116</a:t>
                      </a:r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375627"/>
                  </a:ext>
                </a:extLst>
              </a:tr>
              <a:tr h="1025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โครงการพลังงานเพื่อเศรษฐกิจฐานราก เทศบาลตำบลนาดินดำ</a:t>
                      </a:r>
                      <a:endParaRPr lang="en-US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เทศบาลตำบลนาดินดำ</a:t>
                      </a:r>
                      <a:endParaRPr lang="en-US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1.ระบบอบแห้งพลังงานแสงอาทิตย์ ขนาด 3</a:t>
                      </a:r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x4 </a:t>
                      </a: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เมตร จำนวน 1 ระบบ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2.ระบบสูบน้ำโซล่าเซลล์ แบบบ่อบาดาล ขนาด 2.5 กิโลวัตต์  จำนวน 1 ระบบ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539,000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479274"/>
                  </a:ext>
                </a:extLst>
              </a:tr>
              <a:tr h="5566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โครงการระบบอบแห้งพลังงานแสงอาทิตย์ (พาราโบร่าโดม)</a:t>
                      </a:r>
                      <a:endParaRPr lang="en-US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อบต.แก้วเมธี</a:t>
                      </a:r>
                      <a:endParaRPr lang="en-US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ระบบอบแห้งพลังงานแสงอาทิตย์ ขนาด ขนาด 8 </a:t>
                      </a:r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x12.4 </a:t>
                      </a: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เมตร จำนวน 1 ระบบ</a:t>
                      </a:r>
                      <a:endParaRPr lang="en-US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379,000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62911"/>
                  </a:ext>
                </a:extLst>
              </a:tr>
              <a:tr h="5565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โครงการพัฒนาธุรกิจผลิตอาหารสัตว์ชุมชนแบบครบวงจร โดยระบบอบแห้งพลังงานแสงอาทิตย์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สำนักงานปศุสัตว์จังหวัดเลย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ระบบอบแห้งพลังงานแสงอาทิตย์ ขนาด ขนาด 8 </a:t>
                      </a:r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x20.8 </a:t>
                      </a: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เมตร จำนวน 4 ระบบ</a:t>
                      </a:r>
                      <a:endParaRPr lang="en-US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2,106,320</a:t>
                      </a: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957015"/>
                  </a:ext>
                </a:extLst>
              </a:tr>
              <a:tr h="560331">
                <a:tc gridSpan="4">
                  <a:txBody>
                    <a:bodyPr/>
                    <a:lstStyle/>
                    <a:p>
                      <a:pPr algn="r"/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รวมเป็นเงินงบประมาณทั้งสิ้น</a:t>
                      </a:r>
                      <a:endParaRPr lang="en-US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140</a:t>
                      </a:r>
                      <a:r>
                        <a:rPr lang="en-US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16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011779"/>
                  </a:ext>
                </a:extLst>
              </a:tr>
            </a:tbl>
          </a:graphicData>
        </a:graphic>
      </p:graphicFrame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1C0B1A97-7873-4F23-BFB3-DC8CE185C478}"/>
              </a:ext>
            </a:extLst>
          </p:cNvPr>
          <p:cNvGrpSpPr/>
          <p:nvPr/>
        </p:nvGrpSpPr>
        <p:grpSpPr>
          <a:xfrm>
            <a:off x="75872" y="840677"/>
            <a:ext cx="12040256" cy="1722516"/>
            <a:chOff x="0" y="1617860"/>
            <a:chExt cx="12368199" cy="1834301"/>
          </a:xfrm>
        </p:grpSpPr>
        <p:grpSp>
          <p:nvGrpSpPr>
            <p:cNvPr id="41" name="กลุ่ม 40">
              <a:extLst>
                <a:ext uri="{FF2B5EF4-FFF2-40B4-BE49-F238E27FC236}">
                  <a16:creationId xmlns:a16="http://schemas.microsoft.com/office/drawing/2014/main" id="{AAC00098-99DA-4629-A732-9585A7906E5F}"/>
                </a:ext>
              </a:extLst>
            </p:cNvPr>
            <p:cNvGrpSpPr/>
            <p:nvPr/>
          </p:nvGrpSpPr>
          <p:grpSpPr>
            <a:xfrm>
              <a:off x="0" y="1617860"/>
              <a:ext cx="12368199" cy="1834301"/>
              <a:chOff x="0" y="1617860"/>
              <a:chExt cx="12368199" cy="1834301"/>
            </a:xfrm>
          </p:grpSpPr>
          <p:sp>
            <p:nvSpPr>
              <p:cNvPr id="44" name="กล่องข้อความ 43">
                <a:extLst>
                  <a:ext uri="{FF2B5EF4-FFF2-40B4-BE49-F238E27FC236}">
                    <a16:creationId xmlns:a16="http://schemas.microsoft.com/office/drawing/2014/main" id="{D9F2A204-6DA4-4DB8-ADF1-2FB78219AE2E}"/>
                  </a:ext>
                </a:extLst>
              </p:cNvPr>
              <p:cNvSpPr txBox="1"/>
              <p:nvPr/>
            </p:nvSpPr>
            <p:spPr>
              <a:xfrm>
                <a:off x="10522537" y="1628584"/>
                <a:ext cx="1845662" cy="111435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rPr>
                  <a:t>อบต.ท่าลี่ ขอยกเลิก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rPr>
                  <a:t>1</a:t>
                </a:r>
                <a:r>
                  <a:rPr kumimoji="0" lang="th-T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rPr>
                  <a:t> โครงการ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rPr>
                  <a:t>3,140,320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rPr>
                  <a:t>บาท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微软雅黑"/>
                  <a:cs typeface="TH Sarabun New" panose="020B0500040200020003" pitchFamily="34" charset="-34"/>
                </a:endParaRPr>
              </a:p>
            </p:txBody>
          </p:sp>
          <p:grpSp>
            <p:nvGrpSpPr>
              <p:cNvPr id="45" name="กลุ่ม 44">
                <a:extLst>
                  <a:ext uri="{FF2B5EF4-FFF2-40B4-BE49-F238E27FC236}">
                    <a16:creationId xmlns:a16="http://schemas.microsoft.com/office/drawing/2014/main" id="{63DE688A-73A8-4C6A-8CE5-27F029D8EA91}"/>
                  </a:ext>
                </a:extLst>
              </p:cNvPr>
              <p:cNvGrpSpPr/>
              <p:nvPr/>
            </p:nvGrpSpPr>
            <p:grpSpPr>
              <a:xfrm>
                <a:off x="0" y="1617860"/>
                <a:ext cx="10802859" cy="1834301"/>
                <a:chOff x="-5181293" y="917934"/>
                <a:chExt cx="10892721" cy="1834301"/>
              </a:xfrm>
            </p:grpSpPr>
            <p:grpSp>
              <p:nvGrpSpPr>
                <p:cNvPr id="46" name="Group 37">
                  <a:extLst>
                    <a:ext uri="{FF2B5EF4-FFF2-40B4-BE49-F238E27FC236}">
                      <a16:creationId xmlns:a16="http://schemas.microsoft.com/office/drawing/2014/main" id="{651CC958-32FB-40B3-BF33-B30275B88EA8}"/>
                    </a:ext>
                  </a:extLst>
                </p:cNvPr>
                <p:cNvGrpSpPr/>
                <p:nvPr/>
              </p:nvGrpSpPr>
              <p:grpSpPr>
                <a:xfrm>
                  <a:off x="-5181293" y="927516"/>
                  <a:ext cx="10015119" cy="1824719"/>
                  <a:chOff x="269771" y="699705"/>
                  <a:chExt cx="11137194" cy="1824719"/>
                </a:xfrm>
              </p:grpSpPr>
              <p:grpSp>
                <p:nvGrpSpPr>
                  <p:cNvPr id="48" name="กลุ่ม 28">
                    <a:extLst>
                      <a:ext uri="{FF2B5EF4-FFF2-40B4-BE49-F238E27FC236}">
                        <a16:creationId xmlns:a16="http://schemas.microsoft.com/office/drawing/2014/main" id="{9F0B41FD-8EF3-41BD-98F5-28C4F52DE09D}"/>
                      </a:ext>
                    </a:extLst>
                  </p:cNvPr>
                  <p:cNvGrpSpPr/>
                  <p:nvPr/>
                </p:nvGrpSpPr>
                <p:grpSpPr>
                  <a:xfrm>
                    <a:off x="269771" y="699977"/>
                    <a:ext cx="11137194" cy="1126100"/>
                    <a:chOff x="159084" y="689718"/>
                    <a:chExt cx="11599294" cy="1126100"/>
                  </a:xfrm>
                </p:grpSpPr>
                <p:sp>
                  <p:nvSpPr>
                    <p:cNvPr id="64" name="สี่เหลี่ยมผืนผ้า 32">
                      <a:extLst>
                        <a:ext uri="{FF2B5EF4-FFF2-40B4-BE49-F238E27FC236}">
                          <a16:creationId xmlns:a16="http://schemas.microsoft.com/office/drawing/2014/main" id="{2A75A894-58B5-418D-87D2-51ECC3014C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9953" y="992442"/>
                      <a:ext cx="10398425" cy="655983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65" name="กลุ่ม 33">
                      <a:extLst>
                        <a:ext uri="{FF2B5EF4-FFF2-40B4-BE49-F238E27FC236}">
                          <a16:creationId xmlns:a16="http://schemas.microsoft.com/office/drawing/2014/main" id="{A3B0E38F-1422-4B25-9704-70F0D4DB14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9084" y="689718"/>
                      <a:ext cx="4353428" cy="1126100"/>
                      <a:chOff x="76257" y="659901"/>
                      <a:chExt cx="4353428" cy="1126100"/>
                    </a:xfrm>
                  </p:grpSpPr>
                  <p:sp>
                    <p:nvSpPr>
                      <p:cNvPr id="66" name="กล่องข้อความ 34">
                        <a:extLst>
                          <a:ext uri="{FF2B5EF4-FFF2-40B4-BE49-F238E27FC236}">
                            <a16:creationId xmlns:a16="http://schemas.microsoft.com/office/drawing/2014/main" id="{F3A85955-2A39-4C7E-9552-1A9BEC129C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6257" y="659901"/>
                        <a:ext cx="1653111" cy="1107996"/>
                      </a:xfrm>
                      <a:prstGeom prst="homePlate">
                        <a:avLst>
                          <a:gd name="adj" fmla="val 46806"/>
                        </a:avLst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h-TH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วงเงิน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25</a:t>
                        </a: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 </a:t>
                        </a:r>
                        <a:endPara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h-TH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ล้านบาท</a:t>
                        </a:r>
                        <a:endPara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endParaRPr>
                      </a:p>
                    </p:txBody>
                  </p:sp>
                  <p:sp>
                    <p:nvSpPr>
                      <p:cNvPr id="67" name="กล่องข้อความ 40">
                        <a:extLst>
                          <a:ext uri="{FF2B5EF4-FFF2-40B4-BE49-F238E27FC236}">
                            <a16:creationId xmlns:a16="http://schemas.microsoft.com/office/drawing/2014/main" id="{93B54EAA-EDF1-4279-BC82-F2E0D1CE916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313582" y="678005"/>
                        <a:ext cx="3116103" cy="1107996"/>
                      </a:xfrm>
                      <a:prstGeom prst="chevron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h-TH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จังหวัดเลย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23,592,873</a:t>
                        </a:r>
                        <a:r>
                          <a: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h-TH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บาท</a:t>
                        </a:r>
                        <a:endPara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endParaRPr>
                      </a:p>
                    </p:txBody>
                  </p:sp>
                </p:grpSp>
              </p:grpSp>
              <p:sp>
                <p:nvSpPr>
                  <p:cNvPr id="49" name="กล่องข้อความ 25">
                    <a:extLst>
                      <a:ext uri="{FF2B5EF4-FFF2-40B4-BE49-F238E27FC236}">
                        <a16:creationId xmlns:a16="http://schemas.microsoft.com/office/drawing/2014/main" id="{DB3FB7C0-A9CC-4584-A2A0-3BD45EB5C60C}"/>
                      </a:ext>
                    </a:extLst>
                  </p:cNvPr>
                  <p:cNvSpPr txBox="1"/>
                  <p:nvPr/>
                </p:nvSpPr>
                <p:spPr>
                  <a:xfrm>
                    <a:off x="4074762" y="707561"/>
                    <a:ext cx="2991963" cy="1107996"/>
                  </a:xfrm>
                  <a:prstGeom prst="chevron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คณะกรรมการกลั่นกรอง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11,768,873</a:t>
                    </a: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 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บาท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endParaRPr>
                  </a:p>
                </p:txBody>
              </p:sp>
              <p:sp>
                <p:nvSpPr>
                  <p:cNvPr id="50" name="กล่องข้อความ 27">
                    <a:extLst>
                      <a:ext uri="{FF2B5EF4-FFF2-40B4-BE49-F238E27FC236}">
                        <a16:creationId xmlns:a16="http://schemas.microsoft.com/office/drawing/2014/main" id="{30A69CE8-CCEC-4CC2-AA65-6FFBFB7B971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6872" y="699705"/>
                    <a:ext cx="2991963" cy="1107996"/>
                  </a:xfrm>
                  <a:prstGeom prst="chevron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ส่ง ส.</a:t>
                    </a:r>
                    <a:r>
                      <a:rPr kumimoji="0" lang="th-TH" sz="16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กท</a:t>
                    </a: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อ.พิจารณา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9,377,086</a:t>
                    </a: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 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บาท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endParaRPr>
                  </a:p>
                </p:txBody>
              </p:sp>
              <p:grpSp>
                <p:nvGrpSpPr>
                  <p:cNvPr id="51" name="กลุ่ม 19">
                    <a:extLst>
                      <a:ext uri="{FF2B5EF4-FFF2-40B4-BE49-F238E27FC236}">
                        <a16:creationId xmlns:a16="http://schemas.microsoft.com/office/drawing/2014/main" id="{56909958-728C-4702-9263-854FB6D73B57}"/>
                      </a:ext>
                    </a:extLst>
                  </p:cNvPr>
                  <p:cNvGrpSpPr/>
                  <p:nvPr/>
                </p:nvGrpSpPr>
                <p:grpSpPr>
                  <a:xfrm>
                    <a:off x="1974696" y="1918520"/>
                    <a:ext cx="9148684" cy="605904"/>
                    <a:chOff x="1974696" y="1918520"/>
                    <a:chExt cx="9148684" cy="605904"/>
                  </a:xfrm>
                </p:grpSpPr>
                <p:sp>
                  <p:nvSpPr>
                    <p:cNvPr id="52" name="กล่องข้อความ 38">
                      <a:extLst>
                        <a:ext uri="{FF2B5EF4-FFF2-40B4-BE49-F238E27FC236}">
                          <a16:creationId xmlns:a16="http://schemas.microsoft.com/office/drawing/2014/main" id="{B4459F55-87C4-4DDD-8DF5-8EBD23D12A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95234" y="1918520"/>
                      <a:ext cx="1392028" cy="584775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rPr>
                        <a:t>22 </a:t>
                      </a: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rPr>
                        <a:t>โครงการ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rPr>
                        <a:t>21 </a:t>
                      </a: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rPr>
                        <a:t>หน่วยงาน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endParaRPr>
                    </a:p>
                  </p:txBody>
                </p:sp>
                <p:grpSp>
                  <p:nvGrpSpPr>
                    <p:cNvPr id="53" name="กลุ่ม 16">
                      <a:extLst>
                        <a:ext uri="{FF2B5EF4-FFF2-40B4-BE49-F238E27FC236}">
                          <a16:creationId xmlns:a16="http://schemas.microsoft.com/office/drawing/2014/main" id="{9A26CBAE-A215-4B83-988A-651BCF151B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74696" y="1929039"/>
                      <a:ext cx="9148684" cy="595385"/>
                      <a:chOff x="1974696" y="1929039"/>
                      <a:chExt cx="9148684" cy="595385"/>
                    </a:xfrm>
                  </p:grpSpPr>
                  <p:cxnSp>
                    <p:nvCxnSpPr>
                      <p:cNvPr id="54" name="ลูกศรเชื่อมต่อแบบตรง 8">
                        <a:extLst>
                          <a:ext uri="{FF2B5EF4-FFF2-40B4-BE49-F238E27FC236}">
                            <a16:creationId xmlns:a16="http://schemas.microsoft.com/office/drawing/2014/main" id="{D44E9586-2EDC-4A02-BCAB-7B03EB4F55B5}"/>
                          </a:ext>
                        </a:extLst>
                      </p:cNvPr>
                      <p:cNvCxnSpPr>
                        <a:cxnSpLocks/>
                        <a:stCxn id="52" idx="3"/>
                        <a:endCxn id="61" idx="1"/>
                      </p:cNvCxnSpPr>
                      <p:nvPr/>
                    </p:nvCxnSpPr>
                    <p:spPr>
                      <a:xfrm>
                        <a:off x="5987262" y="2210908"/>
                        <a:ext cx="1228510" cy="10519"/>
                      </a:xfrm>
                      <a:prstGeom prst="straightConnector1">
                        <a:avLst/>
                      </a:prstGeom>
                      <a:ln w="762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5" name="กลุ่ม 54">
                        <a:extLst>
                          <a:ext uri="{FF2B5EF4-FFF2-40B4-BE49-F238E27FC236}">
                            <a16:creationId xmlns:a16="http://schemas.microsoft.com/office/drawing/2014/main" id="{11046EEF-0607-4000-9C55-8C31D248EFA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74696" y="1929039"/>
                        <a:ext cx="9148684" cy="595385"/>
                        <a:chOff x="1787328" y="2201608"/>
                        <a:chExt cx="10081368" cy="595385"/>
                      </a:xfrm>
                    </p:grpSpPr>
                    <p:grpSp>
                      <p:nvGrpSpPr>
                        <p:cNvPr id="57" name="กลุ่ม 46">
                          <a:extLst>
                            <a:ext uri="{FF2B5EF4-FFF2-40B4-BE49-F238E27FC236}">
                              <a16:creationId xmlns:a16="http://schemas.microsoft.com/office/drawing/2014/main" id="{DDF6B2C6-DEB4-4295-827F-E2DDDADC139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87328" y="2201608"/>
                          <a:ext cx="10081368" cy="595385"/>
                          <a:chOff x="1780466" y="2310061"/>
                          <a:chExt cx="10081368" cy="595385"/>
                        </a:xfrm>
                      </p:grpSpPr>
                      <p:sp>
                        <p:nvSpPr>
                          <p:cNvPr id="59" name="กล่องข้อความ 50">
                            <a:extLst>
                              <a:ext uri="{FF2B5EF4-FFF2-40B4-BE49-F238E27FC236}">
                                <a16:creationId xmlns:a16="http://schemas.microsoft.com/office/drawing/2014/main" id="{7F881B1E-E749-4C5B-B6B1-421F3010063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780466" y="2315817"/>
                            <a:ext cx="1533940" cy="584775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22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โครงการ</a:t>
                            </a:r>
                          </a:p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21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หน่วยงาน</a:t>
                            </a:r>
                            <a:endPara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 New" panose="020B0500040200020003" pitchFamily="34" charset="-34"/>
                              <a:ea typeface="微软雅黑"/>
                              <a:cs typeface="TH Sarabun New" panose="020B0500040200020003" pitchFamily="34" charset="-34"/>
                            </a:endParaRPr>
                          </a:p>
                        </p:txBody>
                      </p:sp>
                      <p:sp>
                        <p:nvSpPr>
                          <p:cNvPr id="60" name="กล่องข้อความ 51">
                            <a:extLst>
                              <a:ext uri="{FF2B5EF4-FFF2-40B4-BE49-F238E27FC236}">
                                <a16:creationId xmlns:a16="http://schemas.microsoft.com/office/drawing/2014/main" id="{10A12253-E4DA-4E9D-8F5F-E4215E35417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327894" y="2320671"/>
                            <a:ext cx="1533940" cy="584775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5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โครงการ</a:t>
                            </a:r>
                          </a:p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5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หน่วยงาน</a:t>
                            </a:r>
                            <a:endPara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 New" panose="020B0500040200020003" pitchFamily="34" charset="-34"/>
                              <a:ea typeface="微软雅黑"/>
                              <a:cs typeface="TH Sarabun New" panose="020B0500040200020003" pitchFamily="34" charset="-34"/>
                            </a:endParaRPr>
                          </a:p>
                        </p:txBody>
                      </p:sp>
                      <p:sp>
                        <p:nvSpPr>
                          <p:cNvPr id="61" name="กล่องข้อความ 52">
                            <a:extLst>
                              <a:ext uri="{FF2B5EF4-FFF2-40B4-BE49-F238E27FC236}">
                                <a16:creationId xmlns:a16="http://schemas.microsoft.com/office/drawing/2014/main" id="{ED7E1083-D633-42F4-8E03-F72D40BDAE7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555856" y="2310061"/>
                            <a:ext cx="1533940" cy="584775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16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โครงการ</a:t>
                            </a:r>
                          </a:p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15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หน่วยงาน</a:t>
                            </a:r>
                            <a:endPara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 New" panose="020B0500040200020003" pitchFamily="34" charset="-34"/>
                              <a:ea typeface="微软雅黑"/>
                              <a:cs typeface="TH Sarabun New" panose="020B0500040200020003" pitchFamily="34" charset="-34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58" name="ลูกศรเชื่อมต่อแบบตรง 47">
                          <a:extLst>
                            <a:ext uri="{FF2B5EF4-FFF2-40B4-BE49-F238E27FC236}">
                              <a16:creationId xmlns:a16="http://schemas.microsoft.com/office/drawing/2014/main" id="{3FF80248-BE8A-4B59-B154-2204AA90285D}"/>
                            </a:ext>
                          </a:extLst>
                        </p:cNvPr>
                        <p:cNvCxnSpPr>
                          <a:cxnSpLocks/>
                          <a:stCxn id="59" idx="3"/>
                          <a:endCxn id="52" idx="1"/>
                        </p:cNvCxnSpPr>
                        <p:nvPr/>
                      </p:nvCxnSpPr>
                      <p:spPr>
                        <a:xfrm flipV="1">
                          <a:off x="3321268" y="2483477"/>
                          <a:ext cx="1353756" cy="16275"/>
                        </a:xfrm>
                        <a:prstGeom prst="straightConnector1">
                          <a:avLst/>
                        </a:prstGeom>
                        <a:ln w="76200">
                          <a:solidFill>
                            <a:schemeClr val="accent1">
                              <a:lumMod val="50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56" name="ลูกศรเชื่อมต่อแบบตรง 53">
                        <a:extLst>
                          <a:ext uri="{FF2B5EF4-FFF2-40B4-BE49-F238E27FC236}">
                            <a16:creationId xmlns:a16="http://schemas.microsoft.com/office/drawing/2014/main" id="{8BEBD6EC-CEF9-4DAE-99B0-6DC02AACBC3A}"/>
                          </a:ext>
                        </a:extLst>
                      </p:cNvPr>
                      <p:cNvCxnSpPr>
                        <a:cxnSpLocks/>
                        <a:stCxn id="61" idx="3"/>
                        <a:endCxn id="60" idx="1"/>
                      </p:cNvCxnSpPr>
                      <p:nvPr/>
                    </p:nvCxnSpPr>
                    <p:spPr>
                      <a:xfrm>
                        <a:off x="8607799" y="2221427"/>
                        <a:ext cx="1123555" cy="10610"/>
                      </a:xfrm>
                      <a:prstGeom prst="straightConnector1">
                        <a:avLst/>
                      </a:prstGeom>
                      <a:ln w="7620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47" name="กล่องข้อความ 27">
                  <a:extLst>
                    <a:ext uri="{FF2B5EF4-FFF2-40B4-BE49-F238E27FC236}">
                      <a16:creationId xmlns:a16="http://schemas.microsoft.com/office/drawing/2014/main" id="{795624C4-A757-40FF-BC07-A2F296ECAE58}"/>
                    </a:ext>
                  </a:extLst>
                </p:cNvPr>
                <p:cNvSpPr txBox="1"/>
                <p:nvPr/>
              </p:nvSpPr>
              <p:spPr>
                <a:xfrm>
                  <a:off x="2915843" y="917934"/>
                  <a:ext cx="2795585" cy="1107996"/>
                </a:xfrm>
                <a:prstGeom prst="chevro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rPr>
                    <a:t>ผ่านการอนุมัติจาก ส.</a:t>
                  </a:r>
                  <a:r>
                    <a:rPr kumimoji="0" lang="th-TH" sz="1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rPr>
                    <a:t>กท</a:t>
                  </a:r>
                  <a:r>
                    <a:rPr kumimoji="0" lang="th-TH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rPr>
                    <a:t>อ.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rPr>
                    <a:t>3,160,320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rPr>
                    <a:t>บาท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endParaRPr>
                </a:p>
              </p:txBody>
            </p:sp>
          </p:grpSp>
        </p:grpSp>
        <p:sp>
          <p:nvSpPr>
            <p:cNvPr id="42" name="กล่องข้อความ 51">
              <a:extLst>
                <a:ext uri="{FF2B5EF4-FFF2-40B4-BE49-F238E27FC236}">
                  <a16:creationId xmlns:a16="http://schemas.microsoft.com/office/drawing/2014/main" id="{1404491D-75EE-4219-938E-96DF83574CC7}"/>
                </a:ext>
              </a:extLst>
            </p:cNvPr>
            <p:cNvSpPr txBox="1"/>
            <p:nvPr/>
          </p:nvSpPr>
          <p:spPr>
            <a:xfrm>
              <a:off x="10751369" y="2856776"/>
              <a:ext cx="1241453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微软雅黑"/>
                  <a:cs typeface="TH Sarabun New" panose="020B0500040200020003" pitchFamily="34" charset="-34"/>
                </a:rPr>
                <a:t>4 </a:t>
              </a: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微软雅黑"/>
                  <a:cs typeface="TH Sarabun New" panose="020B0500040200020003" pitchFamily="34" charset="-34"/>
                </a:rPr>
                <a:t>โครงการ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微软雅黑"/>
                  <a:cs typeface="TH Sarabun New" panose="020B0500040200020003" pitchFamily="34" charset="-34"/>
                </a:rPr>
                <a:t>4 </a:t>
              </a: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微软雅黑"/>
                  <a:cs typeface="TH Sarabun New" panose="020B0500040200020003" pitchFamily="34" charset="-34"/>
                </a:rPr>
                <a:t>หน่วยงาน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微软雅黑"/>
                <a:cs typeface="TH Sarabun New" panose="020B0500040200020003" pitchFamily="34" charset="-34"/>
              </a:endParaRPr>
            </a:p>
          </p:txBody>
        </p:sp>
        <p:cxnSp>
          <p:nvCxnSpPr>
            <p:cNvPr id="43" name="ลูกศรเชื่อมต่อแบบตรง 53">
              <a:extLst>
                <a:ext uri="{FF2B5EF4-FFF2-40B4-BE49-F238E27FC236}">
                  <a16:creationId xmlns:a16="http://schemas.microsoft.com/office/drawing/2014/main" id="{AD7895A5-A629-4B2D-9488-C16EA78B1859}"/>
                </a:ext>
              </a:extLst>
            </p:cNvPr>
            <p:cNvCxnSpPr>
              <a:cxnSpLocks/>
              <a:stCxn id="60" idx="3"/>
              <a:endCxn id="42" idx="1"/>
            </p:cNvCxnSpPr>
            <p:nvPr/>
          </p:nvCxnSpPr>
          <p:spPr>
            <a:xfrm flipV="1">
              <a:off x="9679587" y="3149164"/>
              <a:ext cx="1071782" cy="10610"/>
            </a:xfrm>
            <a:prstGeom prst="straightConnector1">
              <a:avLst/>
            </a:prstGeom>
            <a:ln w="7620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C9090B44-094F-41FB-BC29-245BD105C336}"/>
              </a:ext>
            </a:extLst>
          </p:cNvPr>
          <p:cNvGrpSpPr/>
          <p:nvPr/>
        </p:nvGrpSpPr>
        <p:grpSpPr>
          <a:xfrm>
            <a:off x="232779" y="1136"/>
            <a:ext cx="3673591" cy="952532"/>
            <a:chOff x="3501849" y="167903"/>
            <a:chExt cx="5748810" cy="1759276"/>
          </a:xfrm>
        </p:grpSpPr>
        <p:pic>
          <p:nvPicPr>
            <p:cNvPr id="35" name="รูปภาพ 34">
              <a:extLst>
                <a:ext uri="{FF2B5EF4-FFF2-40B4-BE49-F238E27FC236}">
                  <a16:creationId xmlns:a16="http://schemas.microsoft.com/office/drawing/2014/main" id="{DC741EAA-0BE7-486B-AFA0-5F032A802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608" y="167903"/>
              <a:ext cx="3167051" cy="17592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18FF096C-4E8A-43EE-BB72-5F6755EBB1B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3" y="392769"/>
              <a:ext cx="1004275" cy="1187440"/>
            </a:xfrm>
            <a:prstGeom prst="rect">
              <a:avLst/>
            </a:prstGeom>
          </p:spPr>
        </p:pic>
        <p:pic>
          <p:nvPicPr>
            <p:cNvPr id="37" name="รูปภาพ 36">
              <a:extLst>
                <a:ext uri="{FF2B5EF4-FFF2-40B4-BE49-F238E27FC236}">
                  <a16:creationId xmlns:a16="http://schemas.microsoft.com/office/drawing/2014/main" id="{81A2867B-F26B-40F5-BD86-FA7E8C921C0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849" y="348097"/>
              <a:ext cx="1258292" cy="139889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3328637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0">
            <a:extLst>
              <a:ext uri="{FF2B5EF4-FFF2-40B4-BE49-F238E27FC236}">
                <a16:creationId xmlns:a16="http://schemas.microsoft.com/office/drawing/2014/main" id="{6B879A17-3CFC-43D8-8CE3-F66E2FE2BC07}"/>
              </a:ext>
            </a:extLst>
          </p:cNvPr>
          <p:cNvSpPr txBox="1"/>
          <p:nvPr/>
        </p:nvSpPr>
        <p:spPr>
          <a:xfrm>
            <a:off x="4177968" y="39188"/>
            <a:ext cx="6968468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โครงการที่</a:t>
            </a:r>
            <a:r>
              <a:rPr lang="th-TH" sz="2400" b="1" dirty="0">
                <a:solidFill>
                  <a:schemeClr val="dk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ขอรับการสนับสนุนจากเงิน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กองทุนเพื่อส่งเสริมการอนุรักษ์พลังงาน ปีงบประมาณ พ.ศ. 2564</a:t>
            </a:r>
            <a:endParaRPr lang="en-US" sz="2400" b="1" kern="1200" dirty="0">
              <a:solidFill>
                <a:schemeClr val="dk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微软雅黑" panose="020B0503020204020204" pitchFamily="34" charset="-122"/>
              <a:cs typeface="TH Sarabun New" panose="020B0500040200020003" pitchFamily="34" charset="-34"/>
            </a:endParaRPr>
          </a:p>
        </p:txBody>
      </p: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1C0B1A97-7873-4F23-BFB3-DC8CE185C478}"/>
              </a:ext>
            </a:extLst>
          </p:cNvPr>
          <p:cNvGrpSpPr/>
          <p:nvPr/>
        </p:nvGrpSpPr>
        <p:grpSpPr>
          <a:xfrm>
            <a:off x="75872" y="840677"/>
            <a:ext cx="12040256" cy="1722516"/>
            <a:chOff x="0" y="1617860"/>
            <a:chExt cx="12368199" cy="1834301"/>
          </a:xfrm>
        </p:grpSpPr>
        <p:grpSp>
          <p:nvGrpSpPr>
            <p:cNvPr id="41" name="กลุ่ม 40">
              <a:extLst>
                <a:ext uri="{FF2B5EF4-FFF2-40B4-BE49-F238E27FC236}">
                  <a16:creationId xmlns:a16="http://schemas.microsoft.com/office/drawing/2014/main" id="{AAC00098-99DA-4629-A732-9585A7906E5F}"/>
                </a:ext>
              </a:extLst>
            </p:cNvPr>
            <p:cNvGrpSpPr/>
            <p:nvPr/>
          </p:nvGrpSpPr>
          <p:grpSpPr>
            <a:xfrm>
              <a:off x="0" y="1617860"/>
              <a:ext cx="12368199" cy="1834301"/>
              <a:chOff x="0" y="1617860"/>
              <a:chExt cx="12368199" cy="1834301"/>
            </a:xfrm>
          </p:grpSpPr>
          <p:sp>
            <p:nvSpPr>
              <p:cNvPr id="44" name="กล่องข้อความ 43">
                <a:extLst>
                  <a:ext uri="{FF2B5EF4-FFF2-40B4-BE49-F238E27FC236}">
                    <a16:creationId xmlns:a16="http://schemas.microsoft.com/office/drawing/2014/main" id="{D9F2A204-6DA4-4DB8-ADF1-2FB78219AE2E}"/>
                  </a:ext>
                </a:extLst>
              </p:cNvPr>
              <p:cNvSpPr txBox="1"/>
              <p:nvPr/>
            </p:nvSpPr>
            <p:spPr>
              <a:xfrm>
                <a:off x="10522537" y="1628584"/>
                <a:ext cx="1845662" cy="111435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rPr>
                  <a:t>อบต.ท่าลี่ ขอยกเลิก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rPr>
                  <a:t>1</a:t>
                </a:r>
                <a:r>
                  <a:rPr kumimoji="0" lang="th-T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rPr>
                  <a:t> โครงการ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rPr>
                  <a:t>3,140,320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rPr>
                  <a:t>บาท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微软雅黑"/>
                  <a:cs typeface="TH Sarabun New" panose="020B0500040200020003" pitchFamily="34" charset="-34"/>
                </a:endParaRPr>
              </a:p>
            </p:txBody>
          </p:sp>
          <p:grpSp>
            <p:nvGrpSpPr>
              <p:cNvPr id="45" name="กลุ่ม 44">
                <a:extLst>
                  <a:ext uri="{FF2B5EF4-FFF2-40B4-BE49-F238E27FC236}">
                    <a16:creationId xmlns:a16="http://schemas.microsoft.com/office/drawing/2014/main" id="{63DE688A-73A8-4C6A-8CE5-27F029D8EA91}"/>
                  </a:ext>
                </a:extLst>
              </p:cNvPr>
              <p:cNvGrpSpPr/>
              <p:nvPr/>
            </p:nvGrpSpPr>
            <p:grpSpPr>
              <a:xfrm>
                <a:off x="0" y="1617860"/>
                <a:ext cx="10802859" cy="1834301"/>
                <a:chOff x="-5181293" y="917934"/>
                <a:chExt cx="10892721" cy="1834301"/>
              </a:xfrm>
            </p:grpSpPr>
            <p:grpSp>
              <p:nvGrpSpPr>
                <p:cNvPr id="46" name="Group 37">
                  <a:extLst>
                    <a:ext uri="{FF2B5EF4-FFF2-40B4-BE49-F238E27FC236}">
                      <a16:creationId xmlns:a16="http://schemas.microsoft.com/office/drawing/2014/main" id="{651CC958-32FB-40B3-BF33-B30275B88EA8}"/>
                    </a:ext>
                  </a:extLst>
                </p:cNvPr>
                <p:cNvGrpSpPr/>
                <p:nvPr/>
              </p:nvGrpSpPr>
              <p:grpSpPr>
                <a:xfrm>
                  <a:off x="-5181293" y="927516"/>
                  <a:ext cx="10015119" cy="1824719"/>
                  <a:chOff x="269771" y="699705"/>
                  <a:chExt cx="11137194" cy="1824719"/>
                </a:xfrm>
              </p:grpSpPr>
              <p:grpSp>
                <p:nvGrpSpPr>
                  <p:cNvPr id="48" name="กลุ่ม 28">
                    <a:extLst>
                      <a:ext uri="{FF2B5EF4-FFF2-40B4-BE49-F238E27FC236}">
                        <a16:creationId xmlns:a16="http://schemas.microsoft.com/office/drawing/2014/main" id="{9F0B41FD-8EF3-41BD-98F5-28C4F52DE09D}"/>
                      </a:ext>
                    </a:extLst>
                  </p:cNvPr>
                  <p:cNvGrpSpPr/>
                  <p:nvPr/>
                </p:nvGrpSpPr>
                <p:grpSpPr>
                  <a:xfrm>
                    <a:off x="269771" y="699977"/>
                    <a:ext cx="11137194" cy="1126100"/>
                    <a:chOff x="159084" y="689718"/>
                    <a:chExt cx="11599294" cy="1126100"/>
                  </a:xfrm>
                </p:grpSpPr>
                <p:sp>
                  <p:nvSpPr>
                    <p:cNvPr id="64" name="สี่เหลี่ยมผืนผ้า 32">
                      <a:extLst>
                        <a:ext uri="{FF2B5EF4-FFF2-40B4-BE49-F238E27FC236}">
                          <a16:creationId xmlns:a16="http://schemas.microsoft.com/office/drawing/2014/main" id="{2A75A894-58B5-418D-87D2-51ECC3014C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9953" y="992442"/>
                      <a:ext cx="10398425" cy="655983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65" name="กลุ่ม 33">
                      <a:extLst>
                        <a:ext uri="{FF2B5EF4-FFF2-40B4-BE49-F238E27FC236}">
                          <a16:creationId xmlns:a16="http://schemas.microsoft.com/office/drawing/2014/main" id="{A3B0E38F-1422-4B25-9704-70F0D4DB14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9084" y="689718"/>
                      <a:ext cx="4353428" cy="1126100"/>
                      <a:chOff x="76257" y="659901"/>
                      <a:chExt cx="4353428" cy="1126100"/>
                    </a:xfrm>
                  </p:grpSpPr>
                  <p:sp>
                    <p:nvSpPr>
                      <p:cNvPr id="66" name="กล่องข้อความ 34">
                        <a:extLst>
                          <a:ext uri="{FF2B5EF4-FFF2-40B4-BE49-F238E27FC236}">
                            <a16:creationId xmlns:a16="http://schemas.microsoft.com/office/drawing/2014/main" id="{F3A85955-2A39-4C7E-9552-1A9BEC129C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6257" y="659901"/>
                        <a:ext cx="1653111" cy="1107996"/>
                      </a:xfrm>
                      <a:prstGeom prst="homePlate">
                        <a:avLst>
                          <a:gd name="adj" fmla="val 46806"/>
                        </a:avLst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h-TH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วงเงิน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25</a:t>
                        </a: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 </a:t>
                        </a:r>
                        <a:endPara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h-TH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ล้านบาท</a:t>
                        </a:r>
                        <a:endPara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endParaRPr>
                      </a:p>
                    </p:txBody>
                  </p:sp>
                  <p:sp>
                    <p:nvSpPr>
                      <p:cNvPr id="67" name="กล่องข้อความ 40">
                        <a:extLst>
                          <a:ext uri="{FF2B5EF4-FFF2-40B4-BE49-F238E27FC236}">
                            <a16:creationId xmlns:a16="http://schemas.microsoft.com/office/drawing/2014/main" id="{93B54EAA-EDF1-4279-BC82-F2E0D1CE916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313582" y="678005"/>
                        <a:ext cx="3116103" cy="1107996"/>
                      </a:xfrm>
                      <a:prstGeom prst="chevron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h-TH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จังหวัดเลย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23,592,873</a:t>
                        </a:r>
                        <a:r>
                          <a: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h-TH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บาท</a:t>
                        </a:r>
                        <a:endPara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endParaRPr>
                      </a:p>
                    </p:txBody>
                  </p:sp>
                </p:grpSp>
              </p:grpSp>
              <p:sp>
                <p:nvSpPr>
                  <p:cNvPr id="49" name="กล่องข้อความ 25">
                    <a:extLst>
                      <a:ext uri="{FF2B5EF4-FFF2-40B4-BE49-F238E27FC236}">
                        <a16:creationId xmlns:a16="http://schemas.microsoft.com/office/drawing/2014/main" id="{DB3FB7C0-A9CC-4584-A2A0-3BD45EB5C60C}"/>
                      </a:ext>
                    </a:extLst>
                  </p:cNvPr>
                  <p:cNvSpPr txBox="1"/>
                  <p:nvPr/>
                </p:nvSpPr>
                <p:spPr>
                  <a:xfrm>
                    <a:off x="4074762" y="707561"/>
                    <a:ext cx="2991963" cy="1107996"/>
                  </a:xfrm>
                  <a:prstGeom prst="chevron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คณะกรรมการกลั่นกรอง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11,768,873</a:t>
                    </a: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 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บาท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endParaRPr>
                  </a:p>
                </p:txBody>
              </p:sp>
              <p:sp>
                <p:nvSpPr>
                  <p:cNvPr id="50" name="กล่องข้อความ 27">
                    <a:extLst>
                      <a:ext uri="{FF2B5EF4-FFF2-40B4-BE49-F238E27FC236}">
                        <a16:creationId xmlns:a16="http://schemas.microsoft.com/office/drawing/2014/main" id="{30A69CE8-CCEC-4CC2-AA65-6FFBFB7B971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6872" y="699705"/>
                    <a:ext cx="2991963" cy="1107996"/>
                  </a:xfrm>
                  <a:prstGeom prst="chevron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ส่ง ส.</a:t>
                    </a:r>
                    <a:r>
                      <a:rPr kumimoji="0" lang="th-TH" sz="16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กท</a:t>
                    </a: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อ.พิจารณา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9,377,086</a:t>
                    </a: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 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บาท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endParaRPr>
                  </a:p>
                </p:txBody>
              </p:sp>
              <p:grpSp>
                <p:nvGrpSpPr>
                  <p:cNvPr id="51" name="กลุ่ม 19">
                    <a:extLst>
                      <a:ext uri="{FF2B5EF4-FFF2-40B4-BE49-F238E27FC236}">
                        <a16:creationId xmlns:a16="http://schemas.microsoft.com/office/drawing/2014/main" id="{56909958-728C-4702-9263-854FB6D73B57}"/>
                      </a:ext>
                    </a:extLst>
                  </p:cNvPr>
                  <p:cNvGrpSpPr/>
                  <p:nvPr/>
                </p:nvGrpSpPr>
                <p:grpSpPr>
                  <a:xfrm>
                    <a:off x="1974696" y="1918520"/>
                    <a:ext cx="9148684" cy="605904"/>
                    <a:chOff x="1974696" y="1918520"/>
                    <a:chExt cx="9148684" cy="605904"/>
                  </a:xfrm>
                </p:grpSpPr>
                <p:sp>
                  <p:nvSpPr>
                    <p:cNvPr id="52" name="กล่องข้อความ 38">
                      <a:extLst>
                        <a:ext uri="{FF2B5EF4-FFF2-40B4-BE49-F238E27FC236}">
                          <a16:creationId xmlns:a16="http://schemas.microsoft.com/office/drawing/2014/main" id="{B4459F55-87C4-4DDD-8DF5-8EBD23D12A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95234" y="1918520"/>
                      <a:ext cx="1392028" cy="584775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rPr>
                        <a:t>22 </a:t>
                      </a: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rPr>
                        <a:t>โครงการ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rPr>
                        <a:t>21 </a:t>
                      </a: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rPr>
                        <a:t>หน่วยงาน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endParaRPr>
                    </a:p>
                  </p:txBody>
                </p:sp>
                <p:grpSp>
                  <p:nvGrpSpPr>
                    <p:cNvPr id="53" name="กลุ่ม 16">
                      <a:extLst>
                        <a:ext uri="{FF2B5EF4-FFF2-40B4-BE49-F238E27FC236}">
                          <a16:creationId xmlns:a16="http://schemas.microsoft.com/office/drawing/2014/main" id="{9A26CBAE-A215-4B83-988A-651BCF151B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74696" y="1929039"/>
                      <a:ext cx="9148684" cy="595385"/>
                      <a:chOff x="1974696" y="1929039"/>
                      <a:chExt cx="9148684" cy="595385"/>
                    </a:xfrm>
                  </p:grpSpPr>
                  <p:cxnSp>
                    <p:nvCxnSpPr>
                      <p:cNvPr id="54" name="ลูกศรเชื่อมต่อแบบตรง 8">
                        <a:extLst>
                          <a:ext uri="{FF2B5EF4-FFF2-40B4-BE49-F238E27FC236}">
                            <a16:creationId xmlns:a16="http://schemas.microsoft.com/office/drawing/2014/main" id="{D44E9586-2EDC-4A02-BCAB-7B03EB4F55B5}"/>
                          </a:ext>
                        </a:extLst>
                      </p:cNvPr>
                      <p:cNvCxnSpPr>
                        <a:cxnSpLocks/>
                        <a:stCxn id="52" idx="3"/>
                        <a:endCxn id="61" idx="1"/>
                      </p:cNvCxnSpPr>
                      <p:nvPr/>
                    </p:nvCxnSpPr>
                    <p:spPr>
                      <a:xfrm>
                        <a:off x="5987262" y="2210908"/>
                        <a:ext cx="1228510" cy="10519"/>
                      </a:xfrm>
                      <a:prstGeom prst="straightConnector1">
                        <a:avLst/>
                      </a:prstGeom>
                      <a:ln w="76200">
                        <a:solidFill>
                          <a:schemeClr val="accent2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5" name="กลุ่ม 54">
                        <a:extLst>
                          <a:ext uri="{FF2B5EF4-FFF2-40B4-BE49-F238E27FC236}">
                            <a16:creationId xmlns:a16="http://schemas.microsoft.com/office/drawing/2014/main" id="{11046EEF-0607-4000-9C55-8C31D248EFA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74696" y="1929039"/>
                        <a:ext cx="9148684" cy="595385"/>
                        <a:chOff x="1787328" y="2201608"/>
                        <a:chExt cx="10081368" cy="595385"/>
                      </a:xfrm>
                    </p:grpSpPr>
                    <p:grpSp>
                      <p:nvGrpSpPr>
                        <p:cNvPr id="57" name="กลุ่ม 46">
                          <a:extLst>
                            <a:ext uri="{FF2B5EF4-FFF2-40B4-BE49-F238E27FC236}">
                              <a16:creationId xmlns:a16="http://schemas.microsoft.com/office/drawing/2014/main" id="{DDF6B2C6-DEB4-4295-827F-E2DDDADC139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87328" y="2201608"/>
                          <a:ext cx="10081368" cy="595385"/>
                          <a:chOff x="1780466" y="2310061"/>
                          <a:chExt cx="10081368" cy="595385"/>
                        </a:xfrm>
                      </p:grpSpPr>
                      <p:sp>
                        <p:nvSpPr>
                          <p:cNvPr id="59" name="กล่องข้อความ 50">
                            <a:extLst>
                              <a:ext uri="{FF2B5EF4-FFF2-40B4-BE49-F238E27FC236}">
                                <a16:creationId xmlns:a16="http://schemas.microsoft.com/office/drawing/2014/main" id="{7F881B1E-E749-4C5B-B6B1-421F3010063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780466" y="2315817"/>
                            <a:ext cx="1533940" cy="584775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22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โครงการ</a:t>
                            </a:r>
                          </a:p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21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หน่วยงาน</a:t>
                            </a:r>
                            <a:endPara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 New" panose="020B0500040200020003" pitchFamily="34" charset="-34"/>
                              <a:ea typeface="微软雅黑"/>
                              <a:cs typeface="TH Sarabun New" panose="020B0500040200020003" pitchFamily="34" charset="-34"/>
                            </a:endParaRPr>
                          </a:p>
                        </p:txBody>
                      </p:sp>
                      <p:sp>
                        <p:nvSpPr>
                          <p:cNvPr id="60" name="กล่องข้อความ 51">
                            <a:extLst>
                              <a:ext uri="{FF2B5EF4-FFF2-40B4-BE49-F238E27FC236}">
                                <a16:creationId xmlns:a16="http://schemas.microsoft.com/office/drawing/2014/main" id="{10A12253-E4DA-4E9D-8F5F-E4215E35417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327894" y="2320671"/>
                            <a:ext cx="1533940" cy="584775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5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โครงการ</a:t>
                            </a:r>
                          </a:p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5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หน่วยงาน</a:t>
                            </a:r>
                            <a:endPara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 New" panose="020B0500040200020003" pitchFamily="34" charset="-34"/>
                              <a:ea typeface="微软雅黑"/>
                              <a:cs typeface="TH Sarabun New" panose="020B0500040200020003" pitchFamily="34" charset="-34"/>
                            </a:endParaRPr>
                          </a:p>
                        </p:txBody>
                      </p:sp>
                      <p:sp>
                        <p:nvSpPr>
                          <p:cNvPr id="61" name="กล่องข้อความ 52">
                            <a:extLst>
                              <a:ext uri="{FF2B5EF4-FFF2-40B4-BE49-F238E27FC236}">
                                <a16:creationId xmlns:a16="http://schemas.microsoft.com/office/drawing/2014/main" id="{ED7E1083-D633-42F4-8E03-F72D40BDAE7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555856" y="2310061"/>
                            <a:ext cx="1533940" cy="584775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16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โครงการ</a:t>
                            </a:r>
                          </a:p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15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หน่วยงาน</a:t>
                            </a:r>
                            <a:endPara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 New" panose="020B0500040200020003" pitchFamily="34" charset="-34"/>
                              <a:ea typeface="微软雅黑"/>
                              <a:cs typeface="TH Sarabun New" panose="020B0500040200020003" pitchFamily="34" charset="-34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58" name="ลูกศรเชื่อมต่อแบบตรง 47">
                          <a:extLst>
                            <a:ext uri="{FF2B5EF4-FFF2-40B4-BE49-F238E27FC236}">
                              <a16:creationId xmlns:a16="http://schemas.microsoft.com/office/drawing/2014/main" id="{3FF80248-BE8A-4B59-B154-2204AA90285D}"/>
                            </a:ext>
                          </a:extLst>
                        </p:cNvPr>
                        <p:cNvCxnSpPr>
                          <a:cxnSpLocks/>
                          <a:stCxn id="59" idx="3"/>
                          <a:endCxn id="52" idx="1"/>
                        </p:cNvCxnSpPr>
                        <p:nvPr/>
                      </p:nvCxnSpPr>
                      <p:spPr>
                        <a:xfrm flipV="1">
                          <a:off x="3321268" y="2483477"/>
                          <a:ext cx="1353756" cy="16275"/>
                        </a:xfrm>
                        <a:prstGeom prst="straightConnector1">
                          <a:avLst/>
                        </a:prstGeom>
                        <a:ln w="76200">
                          <a:solidFill>
                            <a:schemeClr val="accent2">
                              <a:lumMod val="50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56" name="ลูกศรเชื่อมต่อแบบตรง 53">
                        <a:extLst>
                          <a:ext uri="{FF2B5EF4-FFF2-40B4-BE49-F238E27FC236}">
                            <a16:creationId xmlns:a16="http://schemas.microsoft.com/office/drawing/2014/main" id="{8BEBD6EC-CEF9-4DAE-99B0-6DC02AACBC3A}"/>
                          </a:ext>
                        </a:extLst>
                      </p:cNvPr>
                      <p:cNvCxnSpPr>
                        <a:cxnSpLocks/>
                        <a:stCxn id="61" idx="3"/>
                        <a:endCxn id="60" idx="1"/>
                      </p:cNvCxnSpPr>
                      <p:nvPr/>
                    </p:nvCxnSpPr>
                    <p:spPr>
                      <a:xfrm>
                        <a:off x="8607799" y="2221427"/>
                        <a:ext cx="1123555" cy="10610"/>
                      </a:xfrm>
                      <a:prstGeom prst="straightConnector1">
                        <a:avLst/>
                      </a:prstGeom>
                      <a:ln w="7620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47" name="กล่องข้อความ 27">
                  <a:extLst>
                    <a:ext uri="{FF2B5EF4-FFF2-40B4-BE49-F238E27FC236}">
                      <a16:creationId xmlns:a16="http://schemas.microsoft.com/office/drawing/2014/main" id="{795624C4-A757-40FF-BC07-A2F296ECAE58}"/>
                    </a:ext>
                  </a:extLst>
                </p:cNvPr>
                <p:cNvSpPr txBox="1"/>
                <p:nvPr/>
              </p:nvSpPr>
              <p:spPr>
                <a:xfrm>
                  <a:off x="2915843" y="917934"/>
                  <a:ext cx="2795585" cy="1107996"/>
                </a:xfrm>
                <a:prstGeom prst="chevro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rPr>
                    <a:t>ผ่านการอนุมัติจาก ส.</a:t>
                  </a:r>
                  <a:r>
                    <a:rPr kumimoji="0" lang="th-TH" sz="1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rPr>
                    <a:t>กท</a:t>
                  </a:r>
                  <a:r>
                    <a:rPr kumimoji="0" lang="th-TH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rPr>
                    <a:t>อ.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rPr>
                    <a:t>3,160,320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rPr>
                    <a:t>บาท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endParaRPr>
                </a:p>
              </p:txBody>
            </p:sp>
          </p:grpSp>
        </p:grpSp>
        <p:sp>
          <p:nvSpPr>
            <p:cNvPr id="42" name="กล่องข้อความ 51">
              <a:extLst>
                <a:ext uri="{FF2B5EF4-FFF2-40B4-BE49-F238E27FC236}">
                  <a16:creationId xmlns:a16="http://schemas.microsoft.com/office/drawing/2014/main" id="{1404491D-75EE-4219-938E-96DF83574CC7}"/>
                </a:ext>
              </a:extLst>
            </p:cNvPr>
            <p:cNvSpPr txBox="1"/>
            <p:nvPr/>
          </p:nvSpPr>
          <p:spPr>
            <a:xfrm>
              <a:off x="10751369" y="2856776"/>
              <a:ext cx="1241453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微软雅黑"/>
                  <a:cs typeface="TH Sarabun New" panose="020B0500040200020003" pitchFamily="34" charset="-34"/>
                </a:rPr>
                <a:t>4 </a:t>
              </a: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微软雅黑"/>
                  <a:cs typeface="TH Sarabun New" panose="020B0500040200020003" pitchFamily="34" charset="-34"/>
                </a:rPr>
                <a:t>โครงการ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微软雅黑"/>
                  <a:cs typeface="TH Sarabun New" panose="020B0500040200020003" pitchFamily="34" charset="-34"/>
                </a:rPr>
                <a:t>4 </a:t>
              </a: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微软雅黑"/>
                  <a:cs typeface="TH Sarabun New" panose="020B0500040200020003" pitchFamily="34" charset="-34"/>
                </a:rPr>
                <a:t>หน่วยงาน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微软雅黑"/>
                <a:cs typeface="TH Sarabun New" panose="020B0500040200020003" pitchFamily="34" charset="-34"/>
              </a:endParaRPr>
            </a:p>
          </p:txBody>
        </p:sp>
        <p:cxnSp>
          <p:nvCxnSpPr>
            <p:cNvPr id="43" name="ลูกศรเชื่อมต่อแบบตรง 53">
              <a:extLst>
                <a:ext uri="{FF2B5EF4-FFF2-40B4-BE49-F238E27FC236}">
                  <a16:creationId xmlns:a16="http://schemas.microsoft.com/office/drawing/2014/main" id="{AD7895A5-A629-4B2D-9488-C16EA78B1859}"/>
                </a:ext>
              </a:extLst>
            </p:cNvPr>
            <p:cNvCxnSpPr>
              <a:cxnSpLocks/>
              <a:stCxn id="60" idx="3"/>
              <a:endCxn id="42" idx="1"/>
            </p:cNvCxnSpPr>
            <p:nvPr/>
          </p:nvCxnSpPr>
          <p:spPr>
            <a:xfrm flipV="1">
              <a:off x="9679587" y="3149164"/>
              <a:ext cx="1071782" cy="10610"/>
            </a:xfrm>
            <a:prstGeom prst="straightConnector1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C9090B44-094F-41FB-BC29-245BD105C336}"/>
              </a:ext>
            </a:extLst>
          </p:cNvPr>
          <p:cNvGrpSpPr/>
          <p:nvPr/>
        </p:nvGrpSpPr>
        <p:grpSpPr>
          <a:xfrm>
            <a:off x="232779" y="1136"/>
            <a:ext cx="3673591" cy="952532"/>
            <a:chOff x="3501849" y="167903"/>
            <a:chExt cx="5748810" cy="1759276"/>
          </a:xfrm>
        </p:grpSpPr>
        <p:pic>
          <p:nvPicPr>
            <p:cNvPr id="35" name="รูปภาพ 34">
              <a:extLst>
                <a:ext uri="{FF2B5EF4-FFF2-40B4-BE49-F238E27FC236}">
                  <a16:creationId xmlns:a16="http://schemas.microsoft.com/office/drawing/2014/main" id="{DC741EAA-0BE7-486B-AFA0-5F032A802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608" y="167903"/>
              <a:ext cx="3167051" cy="17592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18FF096C-4E8A-43EE-BB72-5F6755EBB1B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3" y="392769"/>
              <a:ext cx="1004275" cy="1187440"/>
            </a:xfrm>
            <a:prstGeom prst="rect">
              <a:avLst/>
            </a:prstGeom>
          </p:spPr>
        </p:pic>
        <p:pic>
          <p:nvPicPr>
            <p:cNvPr id="37" name="รูปภาพ 36">
              <a:extLst>
                <a:ext uri="{FF2B5EF4-FFF2-40B4-BE49-F238E27FC236}">
                  <a16:creationId xmlns:a16="http://schemas.microsoft.com/office/drawing/2014/main" id="{81A2867B-F26B-40F5-BD86-FA7E8C921C0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849" y="348097"/>
              <a:ext cx="1258292" cy="13988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id="{A885192F-77F6-45AF-A971-F42FEBB933D2}"/>
              </a:ext>
            </a:extLst>
          </p:cNvPr>
          <p:cNvGrpSpPr/>
          <p:nvPr/>
        </p:nvGrpSpPr>
        <p:grpSpPr>
          <a:xfrm>
            <a:off x="232779" y="2283642"/>
            <a:ext cx="4565866" cy="2388249"/>
            <a:chOff x="751739" y="2325494"/>
            <a:chExt cx="4565866" cy="2388249"/>
          </a:xfrm>
        </p:grpSpPr>
        <p:grpSp>
          <p:nvGrpSpPr>
            <p:cNvPr id="39" name="กลุ่ม 38">
              <a:extLst>
                <a:ext uri="{FF2B5EF4-FFF2-40B4-BE49-F238E27FC236}">
                  <a16:creationId xmlns:a16="http://schemas.microsoft.com/office/drawing/2014/main" id="{1FC5AD4A-F5F7-4D81-B672-C4F179BB8476}"/>
                </a:ext>
              </a:extLst>
            </p:cNvPr>
            <p:cNvGrpSpPr/>
            <p:nvPr/>
          </p:nvGrpSpPr>
          <p:grpSpPr>
            <a:xfrm>
              <a:off x="751739" y="2784828"/>
              <a:ext cx="4565866" cy="1928915"/>
              <a:chOff x="1437668" y="3981283"/>
              <a:chExt cx="3364734" cy="2981864"/>
            </a:xfrm>
          </p:grpSpPr>
          <p:sp>
            <p:nvSpPr>
              <p:cNvPr id="63" name="กล่องข้อความ 62">
                <a:extLst>
                  <a:ext uri="{FF2B5EF4-FFF2-40B4-BE49-F238E27FC236}">
                    <a16:creationId xmlns:a16="http://schemas.microsoft.com/office/drawing/2014/main" id="{04D3BFB7-52DC-4D8A-91F1-5F31744564D0}"/>
                  </a:ext>
                </a:extLst>
              </p:cNvPr>
              <p:cNvSpPr txBox="1"/>
              <p:nvPr/>
            </p:nvSpPr>
            <p:spPr>
              <a:xfrm>
                <a:off x="1437668" y="4822116"/>
                <a:ext cx="3364734" cy="2141031"/>
              </a:xfrm>
              <a:prstGeom prst="rect">
                <a:avLst/>
              </a:prstGeom>
              <a:noFill/>
              <a:ln w="38100"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มีทั้งหมด </a:t>
                </a:r>
                <a:r>
                  <a:rPr lang="en-US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30 </a:t>
                </a:r>
                <a:r>
                  <a:rPr lang="th-TH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ระบบ</a:t>
                </a:r>
              </a:p>
              <a:p>
                <a:r>
                  <a:rPr lang="th-TH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     </a:t>
                </a:r>
                <a:r>
                  <a:rPr lang="en-US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 </a:t>
                </a:r>
                <a:r>
                  <a:rPr lang="th-TH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อำเภอภูเรือ มีการซ้ำซ้อน  </a:t>
                </a:r>
                <a:r>
                  <a:rPr lang="en-US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1 </a:t>
                </a:r>
                <a:r>
                  <a:rPr lang="th-TH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ระบบ</a:t>
                </a:r>
              </a:p>
              <a:p>
                <a:r>
                  <a:rPr lang="th-TH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     </a:t>
                </a:r>
                <a:r>
                  <a:rPr lang="en-US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 </a:t>
                </a:r>
                <a:r>
                  <a:rPr lang="th-TH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ไม่มีใบอนุญาตใช้บ่อบาดาล </a:t>
                </a:r>
                <a:r>
                  <a:rPr lang="en-US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29 </a:t>
                </a:r>
                <a:r>
                  <a:rPr lang="th-TH" sz="280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ระบบ</a:t>
                </a:r>
                <a:endParaRPr lang="en-US" sz="2800" b="1" dirty="0">
                  <a:solidFill>
                    <a:schemeClr val="accent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8" name="กล่องข้อความ 67">
                <a:extLst>
                  <a:ext uri="{FF2B5EF4-FFF2-40B4-BE49-F238E27FC236}">
                    <a16:creationId xmlns:a16="http://schemas.microsoft.com/office/drawing/2014/main" id="{4815A801-478C-4EC8-AAB8-AAC0EE3030BA}"/>
                  </a:ext>
                </a:extLst>
              </p:cNvPr>
              <p:cNvSpPr txBox="1"/>
              <p:nvPr/>
            </p:nvSpPr>
            <p:spPr>
              <a:xfrm>
                <a:off x="1437668" y="3981283"/>
                <a:ext cx="3364734" cy="83099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th-TH" sz="24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ระบบสูบน้ำพลังงานแสงอาทิตย์ แบบบ่อบาดาล 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2" name="สามเหลี่ยมหน้าจั่ว 61">
              <a:extLst>
                <a:ext uri="{FF2B5EF4-FFF2-40B4-BE49-F238E27FC236}">
                  <a16:creationId xmlns:a16="http://schemas.microsoft.com/office/drawing/2014/main" id="{46CAAE76-78AE-4FF9-841C-C08ED1FC93B5}"/>
                </a:ext>
              </a:extLst>
            </p:cNvPr>
            <p:cNvSpPr/>
            <p:nvPr/>
          </p:nvSpPr>
          <p:spPr>
            <a:xfrm>
              <a:off x="3393179" y="2325494"/>
              <a:ext cx="648902" cy="522071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id="{229B8E3F-6E46-4F7E-9940-E85917DEDD08}"/>
              </a:ext>
            </a:extLst>
          </p:cNvPr>
          <p:cNvGrpSpPr/>
          <p:nvPr/>
        </p:nvGrpSpPr>
        <p:grpSpPr>
          <a:xfrm>
            <a:off x="5106695" y="2321668"/>
            <a:ext cx="6709145" cy="4053134"/>
            <a:chOff x="1292977" y="2489147"/>
            <a:chExt cx="5468016" cy="3736295"/>
          </a:xfrm>
        </p:grpSpPr>
        <p:sp>
          <p:nvSpPr>
            <p:cNvPr id="70" name="กล่องข้อความ 69">
              <a:extLst>
                <a:ext uri="{FF2B5EF4-FFF2-40B4-BE49-F238E27FC236}">
                  <a16:creationId xmlns:a16="http://schemas.microsoft.com/office/drawing/2014/main" id="{F0DFCF98-E62E-4C1C-ADEE-3EA6A9DF89DA}"/>
                </a:ext>
              </a:extLst>
            </p:cNvPr>
            <p:cNvSpPr txBox="1"/>
            <p:nvPr/>
          </p:nvSpPr>
          <p:spPr>
            <a:xfrm>
              <a:off x="1982215" y="3087921"/>
              <a:ext cx="4124740" cy="595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บันทึกโครงการในระบบ  </a:t>
              </a:r>
              <a:r>
                <a:rPr lang="th-TH" sz="360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ไม่ทัน </a:t>
              </a:r>
              <a:r>
                <a:rPr lang="en-US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7 </a:t>
              </a:r>
              <a:r>
                <a:rPr lang="th-TH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โครงการ</a:t>
              </a:r>
            </a:p>
          </p:txBody>
        </p:sp>
        <p:sp>
          <p:nvSpPr>
            <p:cNvPr id="71" name="สี่เหลี่ยมผืนผ้า: มุมมน 70">
              <a:extLst>
                <a:ext uri="{FF2B5EF4-FFF2-40B4-BE49-F238E27FC236}">
                  <a16:creationId xmlns:a16="http://schemas.microsoft.com/office/drawing/2014/main" id="{3D6758D8-29D4-4B8F-8918-47A559B8999D}"/>
                </a:ext>
              </a:extLst>
            </p:cNvPr>
            <p:cNvSpPr/>
            <p:nvPr/>
          </p:nvSpPr>
          <p:spPr>
            <a:xfrm>
              <a:off x="1292977" y="2926477"/>
              <a:ext cx="5468016" cy="3298965"/>
            </a:xfrm>
            <a:prstGeom prst="roundRect">
              <a:avLst>
                <a:gd name="adj" fmla="val 0"/>
              </a:avLst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สามเหลี่ยมหน้าจั่ว 71">
              <a:extLst>
                <a:ext uri="{FF2B5EF4-FFF2-40B4-BE49-F238E27FC236}">
                  <a16:creationId xmlns:a16="http://schemas.microsoft.com/office/drawing/2014/main" id="{0F3609BF-62C4-4364-8692-1519481D075A}"/>
                </a:ext>
              </a:extLst>
            </p:cNvPr>
            <p:cNvSpPr/>
            <p:nvPr/>
          </p:nvSpPr>
          <p:spPr>
            <a:xfrm>
              <a:off x="1432323" y="2489147"/>
              <a:ext cx="615581" cy="450971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3" name="ตาราง 24">
            <a:extLst>
              <a:ext uri="{FF2B5EF4-FFF2-40B4-BE49-F238E27FC236}">
                <a16:creationId xmlns:a16="http://schemas.microsoft.com/office/drawing/2014/main" id="{237F5014-C420-4952-8350-84E887E4D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4535"/>
              </p:ext>
            </p:extLst>
          </p:nvPr>
        </p:nvGraphicFramePr>
        <p:xfrm>
          <a:off x="5363621" y="3574621"/>
          <a:ext cx="6339743" cy="25213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3758">
                  <a:extLst>
                    <a:ext uri="{9D8B030D-6E8A-4147-A177-3AD203B41FA5}">
                      <a16:colId xmlns:a16="http://schemas.microsoft.com/office/drawing/2014/main" val="3176580669"/>
                    </a:ext>
                  </a:extLst>
                </a:gridCol>
                <a:gridCol w="4023430">
                  <a:extLst>
                    <a:ext uri="{9D8B030D-6E8A-4147-A177-3AD203B41FA5}">
                      <a16:colId xmlns:a16="http://schemas.microsoft.com/office/drawing/2014/main" val="401287234"/>
                    </a:ext>
                  </a:extLst>
                </a:gridCol>
                <a:gridCol w="1772555">
                  <a:extLst>
                    <a:ext uri="{9D8B030D-6E8A-4147-A177-3AD203B41FA5}">
                      <a16:colId xmlns:a16="http://schemas.microsoft.com/office/drawing/2014/main" val="2464440462"/>
                    </a:ext>
                  </a:extLst>
                </a:gridCol>
              </a:tblGrid>
              <a:tr h="363751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ลำดับ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หน่วยงาน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10314"/>
                  </a:ext>
                </a:extLst>
              </a:tr>
              <a:tr h="3027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โครงการพลังงานเพื่อเศรษฐกิจฐานราก อำเภอเมืองเลย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ที่ทำการปกครองอำเภอเมืองเลย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479274"/>
                  </a:ext>
                </a:extLst>
              </a:tr>
              <a:tr h="3027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โครงการระบบอบแห้งพลังงานแสงอาทิตย์(พาราโบล่าโดม) ตำบลนาดอกคำ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เทศบาลนาดอกคำ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62911"/>
                  </a:ext>
                </a:extLst>
              </a:tr>
              <a:tr h="3027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โครงการเทคโนโลยีพลังงานระบบอบแห้งแสงอาทิตย์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อบต.ห้วยส้ม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519"/>
                  </a:ext>
                </a:extLst>
              </a:tr>
              <a:tr h="3027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โครงการระบบสูบน้ำพลังงานแสงอาทิตย์ แบบเคลื่อนที่ ตำบลน้ำแคม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อบต.น้ำแคม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769736"/>
                  </a:ext>
                </a:extLst>
              </a:tr>
              <a:tr h="3288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โครงการระบบสูบน้ำพลังงานแสงอาทิตย์ แบบเคลื่อนที่ กลุ่มเกษตรตำบลแก่งศรีภูมิ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อบต.แก่งศรีภูมิ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196876"/>
                  </a:ext>
                </a:extLst>
              </a:tr>
              <a:tr h="3027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โครงการระบบสูบน้ำพลังงานแสงอาทิตย์ แบบบ่อบาดาล อบจ.เลย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อบจ.เลย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586890"/>
                  </a:ext>
                </a:extLst>
              </a:tr>
              <a:tr h="3027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โครงการพลังงานเพื่อเศรษฐกิจฐานราก อำเภอท่าลี่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ที่ทำการปกครองอำเภอท่าลี่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67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28700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0">
            <a:extLst>
              <a:ext uri="{FF2B5EF4-FFF2-40B4-BE49-F238E27FC236}">
                <a16:creationId xmlns:a16="http://schemas.microsoft.com/office/drawing/2014/main" id="{6B879A17-3CFC-43D8-8CE3-F66E2FE2BC07}"/>
              </a:ext>
            </a:extLst>
          </p:cNvPr>
          <p:cNvSpPr txBox="1"/>
          <p:nvPr/>
        </p:nvSpPr>
        <p:spPr>
          <a:xfrm>
            <a:off x="4177968" y="39188"/>
            <a:ext cx="6968468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โครงการที่</a:t>
            </a:r>
            <a:r>
              <a:rPr lang="th-TH" sz="2400" b="1" dirty="0">
                <a:solidFill>
                  <a:schemeClr val="dk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ขอรับการสนับสนุนจากเงิน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กองทุนเพื่อส่งเสริมการอนุรักษ์พลังงาน ปีงบประมาณ พ.ศ. 2564</a:t>
            </a:r>
            <a:endParaRPr lang="en-US" sz="2400" b="1" kern="1200" dirty="0">
              <a:solidFill>
                <a:schemeClr val="dk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微软雅黑" panose="020B0503020204020204" pitchFamily="34" charset="-122"/>
              <a:cs typeface="TH Sarabun New" panose="020B0500040200020003" pitchFamily="34" charset="-34"/>
            </a:endParaRPr>
          </a:p>
        </p:txBody>
      </p: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1C0B1A97-7873-4F23-BFB3-DC8CE185C478}"/>
              </a:ext>
            </a:extLst>
          </p:cNvPr>
          <p:cNvGrpSpPr/>
          <p:nvPr/>
        </p:nvGrpSpPr>
        <p:grpSpPr>
          <a:xfrm>
            <a:off x="75872" y="840677"/>
            <a:ext cx="12040256" cy="1722516"/>
            <a:chOff x="0" y="1617860"/>
            <a:chExt cx="12368199" cy="1834301"/>
          </a:xfrm>
        </p:grpSpPr>
        <p:grpSp>
          <p:nvGrpSpPr>
            <p:cNvPr id="41" name="กลุ่ม 40">
              <a:extLst>
                <a:ext uri="{FF2B5EF4-FFF2-40B4-BE49-F238E27FC236}">
                  <a16:creationId xmlns:a16="http://schemas.microsoft.com/office/drawing/2014/main" id="{AAC00098-99DA-4629-A732-9585A7906E5F}"/>
                </a:ext>
              </a:extLst>
            </p:cNvPr>
            <p:cNvGrpSpPr/>
            <p:nvPr/>
          </p:nvGrpSpPr>
          <p:grpSpPr>
            <a:xfrm>
              <a:off x="0" y="1617860"/>
              <a:ext cx="12368199" cy="1834301"/>
              <a:chOff x="0" y="1617860"/>
              <a:chExt cx="12368199" cy="1834301"/>
            </a:xfrm>
          </p:grpSpPr>
          <p:sp>
            <p:nvSpPr>
              <p:cNvPr id="44" name="กล่องข้อความ 43">
                <a:extLst>
                  <a:ext uri="{FF2B5EF4-FFF2-40B4-BE49-F238E27FC236}">
                    <a16:creationId xmlns:a16="http://schemas.microsoft.com/office/drawing/2014/main" id="{D9F2A204-6DA4-4DB8-ADF1-2FB78219AE2E}"/>
                  </a:ext>
                </a:extLst>
              </p:cNvPr>
              <p:cNvSpPr txBox="1"/>
              <p:nvPr/>
            </p:nvSpPr>
            <p:spPr>
              <a:xfrm>
                <a:off x="10522537" y="1628584"/>
                <a:ext cx="1845662" cy="111435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rPr>
                  <a:t>อบต.ท่าลี่ ขอยกเลิก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rPr>
                  <a:t>1</a:t>
                </a:r>
                <a:r>
                  <a:rPr kumimoji="0" lang="th-TH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rPr>
                  <a:t> โครงการ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rPr>
                  <a:t>3,140,320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rPr>
                  <a:t>บาท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微软雅黑"/>
                  <a:cs typeface="TH Sarabun New" panose="020B0500040200020003" pitchFamily="34" charset="-34"/>
                </a:endParaRPr>
              </a:p>
            </p:txBody>
          </p:sp>
          <p:grpSp>
            <p:nvGrpSpPr>
              <p:cNvPr id="45" name="กลุ่ม 44">
                <a:extLst>
                  <a:ext uri="{FF2B5EF4-FFF2-40B4-BE49-F238E27FC236}">
                    <a16:creationId xmlns:a16="http://schemas.microsoft.com/office/drawing/2014/main" id="{63DE688A-73A8-4C6A-8CE5-27F029D8EA91}"/>
                  </a:ext>
                </a:extLst>
              </p:cNvPr>
              <p:cNvGrpSpPr/>
              <p:nvPr/>
            </p:nvGrpSpPr>
            <p:grpSpPr>
              <a:xfrm>
                <a:off x="0" y="1617860"/>
                <a:ext cx="10802859" cy="1834301"/>
                <a:chOff x="-5181293" y="917934"/>
                <a:chExt cx="10892721" cy="1834301"/>
              </a:xfrm>
            </p:grpSpPr>
            <p:grpSp>
              <p:nvGrpSpPr>
                <p:cNvPr id="46" name="Group 37">
                  <a:extLst>
                    <a:ext uri="{FF2B5EF4-FFF2-40B4-BE49-F238E27FC236}">
                      <a16:creationId xmlns:a16="http://schemas.microsoft.com/office/drawing/2014/main" id="{651CC958-32FB-40B3-BF33-B30275B88EA8}"/>
                    </a:ext>
                  </a:extLst>
                </p:cNvPr>
                <p:cNvGrpSpPr/>
                <p:nvPr/>
              </p:nvGrpSpPr>
              <p:grpSpPr>
                <a:xfrm>
                  <a:off x="-5181293" y="927516"/>
                  <a:ext cx="10015119" cy="1824719"/>
                  <a:chOff x="269771" y="699705"/>
                  <a:chExt cx="11137194" cy="1824719"/>
                </a:xfrm>
              </p:grpSpPr>
              <p:grpSp>
                <p:nvGrpSpPr>
                  <p:cNvPr id="48" name="กลุ่ม 28">
                    <a:extLst>
                      <a:ext uri="{FF2B5EF4-FFF2-40B4-BE49-F238E27FC236}">
                        <a16:creationId xmlns:a16="http://schemas.microsoft.com/office/drawing/2014/main" id="{9F0B41FD-8EF3-41BD-98F5-28C4F52DE09D}"/>
                      </a:ext>
                    </a:extLst>
                  </p:cNvPr>
                  <p:cNvGrpSpPr/>
                  <p:nvPr/>
                </p:nvGrpSpPr>
                <p:grpSpPr>
                  <a:xfrm>
                    <a:off x="269771" y="699977"/>
                    <a:ext cx="11137194" cy="1126100"/>
                    <a:chOff x="159084" y="689718"/>
                    <a:chExt cx="11599294" cy="1126100"/>
                  </a:xfrm>
                </p:grpSpPr>
                <p:sp>
                  <p:nvSpPr>
                    <p:cNvPr id="64" name="สี่เหลี่ยมผืนผ้า 32">
                      <a:extLst>
                        <a:ext uri="{FF2B5EF4-FFF2-40B4-BE49-F238E27FC236}">
                          <a16:creationId xmlns:a16="http://schemas.microsoft.com/office/drawing/2014/main" id="{2A75A894-58B5-418D-87D2-51ECC3014C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59953" y="992442"/>
                      <a:ext cx="10398425" cy="655983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微软雅黑"/>
                        <a:cs typeface="+mn-cs"/>
                      </a:endParaRPr>
                    </a:p>
                  </p:txBody>
                </p:sp>
                <p:grpSp>
                  <p:nvGrpSpPr>
                    <p:cNvPr id="65" name="กลุ่ม 33">
                      <a:extLst>
                        <a:ext uri="{FF2B5EF4-FFF2-40B4-BE49-F238E27FC236}">
                          <a16:creationId xmlns:a16="http://schemas.microsoft.com/office/drawing/2014/main" id="{A3B0E38F-1422-4B25-9704-70F0D4DB14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9084" y="689718"/>
                      <a:ext cx="4353428" cy="1126100"/>
                      <a:chOff x="76257" y="659901"/>
                      <a:chExt cx="4353428" cy="1126100"/>
                    </a:xfrm>
                  </p:grpSpPr>
                  <p:sp>
                    <p:nvSpPr>
                      <p:cNvPr id="66" name="กล่องข้อความ 34">
                        <a:extLst>
                          <a:ext uri="{FF2B5EF4-FFF2-40B4-BE49-F238E27FC236}">
                            <a16:creationId xmlns:a16="http://schemas.microsoft.com/office/drawing/2014/main" id="{F3A85955-2A39-4C7E-9552-1A9BEC129C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6257" y="659901"/>
                        <a:ext cx="1653111" cy="1107996"/>
                      </a:xfrm>
                      <a:prstGeom prst="homePlate">
                        <a:avLst>
                          <a:gd name="adj" fmla="val 46806"/>
                        </a:avLst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h-TH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วงเงิน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25</a:t>
                        </a:r>
                        <a:r>
                          <a:rPr kumimoji="0" lang="en-US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 </a:t>
                        </a:r>
                        <a:endPara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h-TH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ล้านบาท</a:t>
                        </a:r>
                        <a:endPara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endParaRPr>
                      </a:p>
                    </p:txBody>
                  </p:sp>
                  <p:sp>
                    <p:nvSpPr>
                      <p:cNvPr id="67" name="กล่องข้อความ 40">
                        <a:extLst>
                          <a:ext uri="{FF2B5EF4-FFF2-40B4-BE49-F238E27FC236}">
                            <a16:creationId xmlns:a16="http://schemas.microsoft.com/office/drawing/2014/main" id="{93B54EAA-EDF1-4279-BC82-F2E0D1CE916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313582" y="678005"/>
                        <a:ext cx="3116103" cy="1107996"/>
                      </a:xfrm>
                      <a:prstGeom prst="chevron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h-TH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จังหวัดเลย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3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23,592,873</a:t>
                        </a:r>
                        <a:r>
                          <a:rPr kumimoji="0" lang="en-US" sz="12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h-TH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ea typeface="微软雅黑"/>
                            <a:cs typeface="TH Sarabun New" panose="020B0500040200020003" pitchFamily="34" charset="-34"/>
                          </a:rPr>
                          <a:t>บาท</a:t>
                        </a:r>
                        <a:endPara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endParaRPr>
                      </a:p>
                    </p:txBody>
                  </p:sp>
                </p:grpSp>
              </p:grpSp>
              <p:sp>
                <p:nvSpPr>
                  <p:cNvPr id="49" name="กล่องข้อความ 25">
                    <a:extLst>
                      <a:ext uri="{FF2B5EF4-FFF2-40B4-BE49-F238E27FC236}">
                        <a16:creationId xmlns:a16="http://schemas.microsoft.com/office/drawing/2014/main" id="{DB3FB7C0-A9CC-4584-A2A0-3BD45EB5C60C}"/>
                      </a:ext>
                    </a:extLst>
                  </p:cNvPr>
                  <p:cNvSpPr txBox="1"/>
                  <p:nvPr/>
                </p:nvSpPr>
                <p:spPr>
                  <a:xfrm>
                    <a:off x="4074762" y="707561"/>
                    <a:ext cx="2991963" cy="1107996"/>
                  </a:xfrm>
                  <a:prstGeom prst="chevron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คณะกรรมการกลั่นกรอง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11,768,873</a:t>
                    </a: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 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บาท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endParaRPr>
                  </a:p>
                </p:txBody>
              </p:sp>
              <p:sp>
                <p:nvSpPr>
                  <p:cNvPr id="50" name="กล่องข้อความ 27">
                    <a:extLst>
                      <a:ext uri="{FF2B5EF4-FFF2-40B4-BE49-F238E27FC236}">
                        <a16:creationId xmlns:a16="http://schemas.microsoft.com/office/drawing/2014/main" id="{30A69CE8-CCEC-4CC2-AA65-6FFBFB7B971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6872" y="699705"/>
                    <a:ext cx="2991963" cy="1107996"/>
                  </a:xfrm>
                  <a:prstGeom prst="chevron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ส่ง ส.</a:t>
                    </a:r>
                    <a:r>
                      <a:rPr kumimoji="0" lang="th-TH" sz="16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กท</a:t>
                    </a: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อ.พิจารณา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9,377,086</a:t>
                    </a: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 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rPr>
                      <a:t>บาท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endParaRPr>
                  </a:p>
                </p:txBody>
              </p:sp>
              <p:grpSp>
                <p:nvGrpSpPr>
                  <p:cNvPr id="51" name="กลุ่ม 19">
                    <a:extLst>
                      <a:ext uri="{FF2B5EF4-FFF2-40B4-BE49-F238E27FC236}">
                        <a16:creationId xmlns:a16="http://schemas.microsoft.com/office/drawing/2014/main" id="{56909958-728C-4702-9263-854FB6D73B57}"/>
                      </a:ext>
                    </a:extLst>
                  </p:cNvPr>
                  <p:cNvGrpSpPr/>
                  <p:nvPr/>
                </p:nvGrpSpPr>
                <p:grpSpPr>
                  <a:xfrm>
                    <a:off x="1974696" y="1918520"/>
                    <a:ext cx="9148684" cy="605904"/>
                    <a:chOff x="1974696" y="1918520"/>
                    <a:chExt cx="9148684" cy="605904"/>
                  </a:xfrm>
                </p:grpSpPr>
                <p:sp>
                  <p:nvSpPr>
                    <p:cNvPr id="52" name="กล่องข้อความ 38">
                      <a:extLst>
                        <a:ext uri="{FF2B5EF4-FFF2-40B4-BE49-F238E27FC236}">
                          <a16:creationId xmlns:a16="http://schemas.microsoft.com/office/drawing/2014/main" id="{B4459F55-87C4-4DDD-8DF5-8EBD23D12A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95234" y="1918520"/>
                      <a:ext cx="1392028" cy="584775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rPr>
                        <a:t>22 </a:t>
                      </a: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rPr>
                        <a:t>โครงการ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rPr>
                        <a:t>21 </a:t>
                      </a: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 New" panose="020B0500040200020003" pitchFamily="34" charset="-34"/>
                          <a:ea typeface="微软雅黑"/>
                          <a:cs typeface="TH Sarabun New" panose="020B0500040200020003" pitchFamily="34" charset="-34"/>
                        </a:rPr>
                        <a:t>หน่วยงาน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 New" panose="020B0500040200020003" pitchFamily="34" charset="-34"/>
                        <a:ea typeface="微软雅黑"/>
                        <a:cs typeface="TH Sarabun New" panose="020B0500040200020003" pitchFamily="34" charset="-34"/>
                      </a:endParaRPr>
                    </a:p>
                  </p:txBody>
                </p:sp>
                <p:grpSp>
                  <p:nvGrpSpPr>
                    <p:cNvPr id="53" name="กลุ่ม 16">
                      <a:extLst>
                        <a:ext uri="{FF2B5EF4-FFF2-40B4-BE49-F238E27FC236}">
                          <a16:creationId xmlns:a16="http://schemas.microsoft.com/office/drawing/2014/main" id="{9A26CBAE-A215-4B83-988A-651BCF151B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74696" y="1929039"/>
                      <a:ext cx="9148684" cy="595385"/>
                      <a:chOff x="1974696" y="1929039"/>
                      <a:chExt cx="9148684" cy="595385"/>
                    </a:xfrm>
                  </p:grpSpPr>
                  <p:cxnSp>
                    <p:nvCxnSpPr>
                      <p:cNvPr id="54" name="ลูกศรเชื่อมต่อแบบตรง 8">
                        <a:extLst>
                          <a:ext uri="{FF2B5EF4-FFF2-40B4-BE49-F238E27FC236}">
                            <a16:creationId xmlns:a16="http://schemas.microsoft.com/office/drawing/2014/main" id="{D44E9586-2EDC-4A02-BCAB-7B03EB4F55B5}"/>
                          </a:ext>
                        </a:extLst>
                      </p:cNvPr>
                      <p:cNvCxnSpPr>
                        <a:cxnSpLocks/>
                        <a:stCxn id="52" idx="3"/>
                        <a:endCxn id="61" idx="1"/>
                      </p:cNvCxnSpPr>
                      <p:nvPr/>
                    </p:nvCxnSpPr>
                    <p:spPr>
                      <a:xfrm>
                        <a:off x="5987262" y="2210908"/>
                        <a:ext cx="1228510" cy="10519"/>
                      </a:xfrm>
                      <a:prstGeom prst="straightConnector1">
                        <a:avLst/>
                      </a:prstGeom>
                      <a:ln w="76200">
                        <a:solidFill>
                          <a:schemeClr val="accent2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5" name="กลุ่ม 54">
                        <a:extLst>
                          <a:ext uri="{FF2B5EF4-FFF2-40B4-BE49-F238E27FC236}">
                            <a16:creationId xmlns:a16="http://schemas.microsoft.com/office/drawing/2014/main" id="{11046EEF-0607-4000-9C55-8C31D248EFA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74696" y="1929039"/>
                        <a:ext cx="9148684" cy="595385"/>
                        <a:chOff x="1787328" y="2201608"/>
                        <a:chExt cx="10081368" cy="595385"/>
                      </a:xfrm>
                    </p:grpSpPr>
                    <p:grpSp>
                      <p:nvGrpSpPr>
                        <p:cNvPr id="57" name="กลุ่ม 46">
                          <a:extLst>
                            <a:ext uri="{FF2B5EF4-FFF2-40B4-BE49-F238E27FC236}">
                              <a16:creationId xmlns:a16="http://schemas.microsoft.com/office/drawing/2014/main" id="{DDF6B2C6-DEB4-4295-827F-E2DDDADC139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87328" y="2201608"/>
                          <a:ext cx="10081368" cy="595385"/>
                          <a:chOff x="1780466" y="2310061"/>
                          <a:chExt cx="10081368" cy="595385"/>
                        </a:xfrm>
                      </p:grpSpPr>
                      <p:sp>
                        <p:nvSpPr>
                          <p:cNvPr id="59" name="กล่องข้อความ 50">
                            <a:extLst>
                              <a:ext uri="{FF2B5EF4-FFF2-40B4-BE49-F238E27FC236}">
                                <a16:creationId xmlns:a16="http://schemas.microsoft.com/office/drawing/2014/main" id="{7F881B1E-E749-4C5B-B6B1-421F3010063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780466" y="2315817"/>
                            <a:ext cx="1533940" cy="584775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22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โครงการ</a:t>
                            </a:r>
                          </a:p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21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หน่วยงาน</a:t>
                            </a:r>
                            <a:endPara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 New" panose="020B0500040200020003" pitchFamily="34" charset="-34"/>
                              <a:ea typeface="微软雅黑"/>
                              <a:cs typeface="TH Sarabun New" panose="020B0500040200020003" pitchFamily="34" charset="-34"/>
                            </a:endParaRPr>
                          </a:p>
                        </p:txBody>
                      </p:sp>
                      <p:sp>
                        <p:nvSpPr>
                          <p:cNvPr id="60" name="กล่องข้อความ 51">
                            <a:extLst>
                              <a:ext uri="{FF2B5EF4-FFF2-40B4-BE49-F238E27FC236}">
                                <a16:creationId xmlns:a16="http://schemas.microsoft.com/office/drawing/2014/main" id="{10A12253-E4DA-4E9D-8F5F-E4215E35417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327894" y="2320671"/>
                            <a:ext cx="1533940" cy="584775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5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โครงการ</a:t>
                            </a:r>
                          </a:p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5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หน่วยงาน</a:t>
                            </a:r>
                            <a:endPara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 New" panose="020B0500040200020003" pitchFamily="34" charset="-34"/>
                              <a:ea typeface="微软雅黑"/>
                              <a:cs typeface="TH Sarabun New" panose="020B0500040200020003" pitchFamily="34" charset="-34"/>
                            </a:endParaRPr>
                          </a:p>
                        </p:txBody>
                      </p:sp>
                      <p:sp>
                        <p:nvSpPr>
                          <p:cNvPr id="61" name="กล่องข้อความ 52">
                            <a:extLst>
                              <a:ext uri="{FF2B5EF4-FFF2-40B4-BE49-F238E27FC236}">
                                <a16:creationId xmlns:a16="http://schemas.microsoft.com/office/drawing/2014/main" id="{ED7E1083-D633-42F4-8E03-F72D40BDAE7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555856" y="2310061"/>
                            <a:ext cx="1533940" cy="584775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16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โครงการ</a:t>
                            </a:r>
                          </a:p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15 </a:t>
                            </a:r>
                            <a:r>
                              <a:rPr kumimoji="0" lang="th-TH" sz="1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TH Sarabun New" panose="020B0500040200020003" pitchFamily="34" charset="-34"/>
                                <a:ea typeface="微软雅黑"/>
                                <a:cs typeface="TH Sarabun New" panose="020B0500040200020003" pitchFamily="34" charset="-34"/>
                              </a:rPr>
                              <a:t>หน่วยงาน</a:t>
                            </a:r>
                            <a:endParaRPr kumimoji="0" lang="en-US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H Sarabun New" panose="020B0500040200020003" pitchFamily="34" charset="-34"/>
                              <a:ea typeface="微软雅黑"/>
                              <a:cs typeface="TH Sarabun New" panose="020B0500040200020003" pitchFamily="34" charset="-34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58" name="ลูกศรเชื่อมต่อแบบตรง 47">
                          <a:extLst>
                            <a:ext uri="{FF2B5EF4-FFF2-40B4-BE49-F238E27FC236}">
                              <a16:creationId xmlns:a16="http://schemas.microsoft.com/office/drawing/2014/main" id="{3FF80248-BE8A-4B59-B154-2204AA90285D}"/>
                            </a:ext>
                          </a:extLst>
                        </p:cNvPr>
                        <p:cNvCxnSpPr>
                          <a:cxnSpLocks/>
                          <a:stCxn id="59" idx="3"/>
                          <a:endCxn id="52" idx="1"/>
                        </p:cNvCxnSpPr>
                        <p:nvPr/>
                      </p:nvCxnSpPr>
                      <p:spPr>
                        <a:xfrm flipV="1">
                          <a:off x="3321268" y="2483477"/>
                          <a:ext cx="1353756" cy="16275"/>
                        </a:xfrm>
                        <a:prstGeom prst="straightConnector1">
                          <a:avLst/>
                        </a:prstGeom>
                        <a:ln w="76200">
                          <a:solidFill>
                            <a:schemeClr val="accent2">
                              <a:lumMod val="50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56" name="ลูกศรเชื่อมต่อแบบตรง 53">
                        <a:extLst>
                          <a:ext uri="{FF2B5EF4-FFF2-40B4-BE49-F238E27FC236}">
                            <a16:creationId xmlns:a16="http://schemas.microsoft.com/office/drawing/2014/main" id="{8BEBD6EC-CEF9-4DAE-99B0-6DC02AACBC3A}"/>
                          </a:ext>
                        </a:extLst>
                      </p:cNvPr>
                      <p:cNvCxnSpPr>
                        <a:cxnSpLocks/>
                        <a:stCxn id="61" idx="3"/>
                        <a:endCxn id="60" idx="1"/>
                      </p:cNvCxnSpPr>
                      <p:nvPr/>
                    </p:nvCxnSpPr>
                    <p:spPr>
                      <a:xfrm>
                        <a:off x="8607799" y="2221427"/>
                        <a:ext cx="1123555" cy="10610"/>
                      </a:xfrm>
                      <a:prstGeom prst="straightConnector1">
                        <a:avLst/>
                      </a:prstGeom>
                      <a:ln w="7620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47" name="กล่องข้อความ 27">
                  <a:extLst>
                    <a:ext uri="{FF2B5EF4-FFF2-40B4-BE49-F238E27FC236}">
                      <a16:creationId xmlns:a16="http://schemas.microsoft.com/office/drawing/2014/main" id="{795624C4-A757-40FF-BC07-A2F296ECAE58}"/>
                    </a:ext>
                  </a:extLst>
                </p:cNvPr>
                <p:cNvSpPr txBox="1"/>
                <p:nvPr/>
              </p:nvSpPr>
              <p:spPr>
                <a:xfrm>
                  <a:off x="2915843" y="917934"/>
                  <a:ext cx="2795585" cy="1107996"/>
                </a:xfrm>
                <a:prstGeom prst="chevro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rPr>
                    <a:t>ผ่านการอนุมัติจาก ส.</a:t>
                  </a:r>
                  <a:r>
                    <a:rPr kumimoji="0" lang="th-TH" sz="1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rPr>
                    <a:t>กท</a:t>
                  </a:r>
                  <a:r>
                    <a:rPr kumimoji="0" lang="th-TH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rPr>
                    <a:t>อ.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rPr>
                    <a:t>3,160,320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ea typeface="微软雅黑"/>
                      <a:cs typeface="TH Sarabun New" panose="020B0500040200020003" pitchFamily="34" charset="-34"/>
                    </a:rPr>
                    <a:t>บาท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微软雅黑"/>
                    <a:cs typeface="TH Sarabun New" panose="020B0500040200020003" pitchFamily="34" charset="-34"/>
                  </a:endParaRPr>
                </a:p>
              </p:txBody>
            </p:sp>
          </p:grpSp>
        </p:grpSp>
        <p:sp>
          <p:nvSpPr>
            <p:cNvPr id="42" name="กล่องข้อความ 51">
              <a:extLst>
                <a:ext uri="{FF2B5EF4-FFF2-40B4-BE49-F238E27FC236}">
                  <a16:creationId xmlns:a16="http://schemas.microsoft.com/office/drawing/2014/main" id="{1404491D-75EE-4219-938E-96DF83574CC7}"/>
                </a:ext>
              </a:extLst>
            </p:cNvPr>
            <p:cNvSpPr txBox="1"/>
            <p:nvPr/>
          </p:nvSpPr>
          <p:spPr>
            <a:xfrm>
              <a:off x="10751369" y="2856776"/>
              <a:ext cx="1241453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微软雅黑"/>
                  <a:cs typeface="TH Sarabun New" panose="020B0500040200020003" pitchFamily="34" charset="-34"/>
                </a:rPr>
                <a:t>4 </a:t>
              </a: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微软雅黑"/>
                  <a:cs typeface="TH Sarabun New" panose="020B0500040200020003" pitchFamily="34" charset="-34"/>
                </a:rPr>
                <a:t>โครงการ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微软雅黑"/>
                  <a:cs typeface="TH Sarabun New" panose="020B0500040200020003" pitchFamily="34" charset="-34"/>
                </a:rPr>
                <a:t>4 </a:t>
              </a: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微软雅黑"/>
                  <a:cs typeface="TH Sarabun New" panose="020B0500040200020003" pitchFamily="34" charset="-34"/>
                </a:rPr>
                <a:t>หน่วยงาน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微软雅黑"/>
                <a:cs typeface="TH Sarabun New" panose="020B0500040200020003" pitchFamily="34" charset="-34"/>
              </a:endParaRPr>
            </a:p>
          </p:txBody>
        </p:sp>
        <p:cxnSp>
          <p:nvCxnSpPr>
            <p:cNvPr id="43" name="ลูกศรเชื่อมต่อแบบตรง 53">
              <a:extLst>
                <a:ext uri="{FF2B5EF4-FFF2-40B4-BE49-F238E27FC236}">
                  <a16:creationId xmlns:a16="http://schemas.microsoft.com/office/drawing/2014/main" id="{AD7895A5-A629-4B2D-9488-C16EA78B1859}"/>
                </a:ext>
              </a:extLst>
            </p:cNvPr>
            <p:cNvCxnSpPr>
              <a:cxnSpLocks/>
              <a:stCxn id="60" idx="3"/>
              <a:endCxn id="42" idx="1"/>
            </p:cNvCxnSpPr>
            <p:nvPr/>
          </p:nvCxnSpPr>
          <p:spPr>
            <a:xfrm flipV="1">
              <a:off x="9679587" y="3149164"/>
              <a:ext cx="1071782" cy="10610"/>
            </a:xfrm>
            <a:prstGeom prst="straightConnector1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C9090B44-094F-41FB-BC29-245BD105C336}"/>
              </a:ext>
            </a:extLst>
          </p:cNvPr>
          <p:cNvGrpSpPr/>
          <p:nvPr/>
        </p:nvGrpSpPr>
        <p:grpSpPr>
          <a:xfrm>
            <a:off x="232779" y="1136"/>
            <a:ext cx="3673591" cy="952532"/>
            <a:chOff x="3501849" y="167903"/>
            <a:chExt cx="5748810" cy="1759276"/>
          </a:xfrm>
        </p:grpSpPr>
        <p:pic>
          <p:nvPicPr>
            <p:cNvPr id="35" name="รูปภาพ 34">
              <a:extLst>
                <a:ext uri="{FF2B5EF4-FFF2-40B4-BE49-F238E27FC236}">
                  <a16:creationId xmlns:a16="http://schemas.microsoft.com/office/drawing/2014/main" id="{DC741EAA-0BE7-486B-AFA0-5F032A802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608" y="167903"/>
              <a:ext cx="3167051" cy="17592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18FF096C-4E8A-43EE-BB72-5F6755EBB1B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3" y="392769"/>
              <a:ext cx="1004275" cy="1187440"/>
            </a:xfrm>
            <a:prstGeom prst="rect">
              <a:avLst/>
            </a:prstGeom>
          </p:spPr>
        </p:pic>
        <p:pic>
          <p:nvPicPr>
            <p:cNvPr id="37" name="รูปภาพ 36">
              <a:extLst>
                <a:ext uri="{FF2B5EF4-FFF2-40B4-BE49-F238E27FC236}">
                  <a16:creationId xmlns:a16="http://schemas.microsoft.com/office/drawing/2014/main" id="{81A2867B-F26B-40F5-BD86-FA7E8C921C0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849" y="348097"/>
              <a:ext cx="1258292" cy="13988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" name="กลุ่ม 73">
            <a:extLst>
              <a:ext uri="{FF2B5EF4-FFF2-40B4-BE49-F238E27FC236}">
                <a16:creationId xmlns:a16="http://schemas.microsoft.com/office/drawing/2014/main" id="{AFD98129-9113-4FB6-B0D9-194039769B89}"/>
              </a:ext>
            </a:extLst>
          </p:cNvPr>
          <p:cNvGrpSpPr/>
          <p:nvPr/>
        </p:nvGrpSpPr>
        <p:grpSpPr>
          <a:xfrm>
            <a:off x="457098" y="2382240"/>
            <a:ext cx="11257244" cy="3940813"/>
            <a:chOff x="-2268666" y="1599039"/>
            <a:chExt cx="10933654" cy="3230657"/>
          </a:xfrm>
        </p:grpSpPr>
        <p:sp>
          <p:nvSpPr>
            <p:cNvPr id="75" name="สี่เหลี่ยมผืนผ้า: มุมมน 74">
              <a:extLst>
                <a:ext uri="{FF2B5EF4-FFF2-40B4-BE49-F238E27FC236}">
                  <a16:creationId xmlns:a16="http://schemas.microsoft.com/office/drawing/2014/main" id="{22003462-83B5-407F-9754-185ADAA04F77}"/>
                </a:ext>
              </a:extLst>
            </p:cNvPr>
            <p:cNvSpPr/>
            <p:nvPr/>
          </p:nvSpPr>
          <p:spPr>
            <a:xfrm>
              <a:off x="-2268666" y="2097508"/>
              <a:ext cx="10933654" cy="2732188"/>
            </a:xfrm>
            <a:prstGeom prst="roundRect">
              <a:avLst>
                <a:gd name="adj" fmla="val 9027"/>
              </a:avLst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สามเหลี่ยมหน้าจั่ว 75">
              <a:extLst>
                <a:ext uri="{FF2B5EF4-FFF2-40B4-BE49-F238E27FC236}">
                  <a16:creationId xmlns:a16="http://schemas.microsoft.com/office/drawing/2014/main" id="{99E14DDC-4914-46A4-AE35-0B448071F21D}"/>
                </a:ext>
              </a:extLst>
            </p:cNvPr>
            <p:cNvSpPr/>
            <p:nvPr/>
          </p:nvSpPr>
          <p:spPr>
            <a:xfrm>
              <a:off x="4373569" y="1599039"/>
              <a:ext cx="615581" cy="48126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กล่องข้อความ 76">
            <a:extLst>
              <a:ext uri="{FF2B5EF4-FFF2-40B4-BE49-F238E27FC236}">
                <a16:creationId xmlns:a16="http://schemas.microsoft.com/office/drawing/2014/main" id="{F022B3B3-D3F7-4951-84B1-5BA42DB77E3C}"/>
              </a:ext>
            </a:extLst>
          </p:cNvPr>
          <p:cNvSpPr txBox="1"/>
          <p:nvPr/>
        </p:nvSpPr>
        <p:spPr>
          <a:xfrm>
            <a:off x="865256" y="3021454"/>
            <a:ext cx="107217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ไม่ผ่านการอนุมัติ </a:t>
            </a:r>
            <a:r>
              <a:rPr lang="en-US" sz="24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11 </a:t>
            </a:r>
            <a:r>
              <a:rPr lang="th-TH" sz="24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โครงการ</a:t>
            </a:r>
            <a:endParaRPr lang="en-US" sz="2400" b="1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8" name="ตาราง 24">
            <a:extLst>
              <a:ext uri="{FF2B5EF4-FFF2-40B4-BE49-F238E27FC236}">
                <a16:creationId xmlns:a16="http://schemas.microsoft.com/office/drawing/2014/main" id="{FB66CB4E-C379-407A-9229-4104B6A40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031480"/>
              </p:ext>
            </p:extLst>
          </p:nvPr>
        </p:nvGraphicFramePr>
        <p:xfrm>
          <a:off x="602045" y="3626477"/>
          <a:ext cx="5391677" cy="23717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3009">
                  <a:extLst>
                    <a:ext uri="{9D8B030D-6E8A-4147-A177-3AD203B41FA5}">
                      <a16:colId xmlns:a16="http://schemas.microsoft.com/office/drawing/2014/main" val="3176580669"/>
                    </a:ext>
                  </a:extLst>
                </a:gridCol>
                <a:gridCol w="2806995">
                  <a:extLst>
                    <a:ext uri="{9D8B030D-6E8A-4147-A177-3AD203B41FA5}">
                      <a16:colId xmlns:a16="http://schemas.microsoft.com/office/drawing/2014/main" val="401287234"/>
                    </a:ext>
                  </a:extLst>
                </a:gridCol>
                <a:gridCol w="2041673">
                  <a:extLst>
                    <a:ext uri="{9D8B030D-6E8A-4147-A177-3AD203B41FA5}">
                      <a16:colId xmlns:a16="http://schemas.microsoft.com/office/drawing/2014/main" val="2464440462"/>
                    </a:ext>
                  </a:extLst>
                </a:gridCol>
              </a:tblGrid>
              <a:tr h="329598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ลำดับ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หน่วยงาน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10314"/>
                  </a:ext>
                </a:extLst>
              </a:tr>
              <a:tr h="22898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โครงการพลังงานเพื่อเศรษฐกิจฐานราก อ.ภูเรือ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ที่ทำการปกครองอำเภอภูเรือ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479274"/>
                  </a:ext>
                </a:extLst>
              </a:tr>
              <a:tr h="22898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โครงการเทคโนโลยีพลังงานระบบอบแห้งแสงอาทิตย์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อบต.ศรีฐาน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62911"/>
                  </a:ext>
                </a:extLst>
              </a:tr>
              <a:tr h="22898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โครงการพลังงานทดแทนเพื่อเศรษฐกิจฐานราก อบต.ท่าลี่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อบต.ท่าลี่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519"/>
                  </a:ext>
                </a:extLst>
              </a:tr>
              <a:tr h="22898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โครงการระบบสูบน้ำพลังงานแสงอาทิตย์ แบบบ่อบาดาล ตำบลนาซ่าว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อบต.นาซ่าว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769736"/>
                  </a:ext>
                </a:extLst>
              </a:tr>
              <a:tr h="2289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โครงการระบบอบแห้งพลังงานแสงอาทิตย์ ตำบลแก้วเมธี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อบต.แก้วเมธี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196876"/>
                  </a:ext>
                </a:extLst>
              </a:tr>
              <a:tr h="2289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โครงการเทคโนโลยีพลังงานระบบอบแห้งแสงอาทิตย์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อบต.ผานกเค้า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316626"/>
                  </a:ext>
                </a:extLst>
              </a:tr>
            </a:tbl>
          </a:graphicData>
        </a:graphic>
      </p:graphicFrame>
      <p:graphicFrame>
        <p:nvGraphicFramePr>
          <p:cNvPr id="79" name="ตาราง 24">
            <a:extLst>
              <a:ext uri="{FF2B5EF4-FFF2-40B4-BE49-F238E27FC236}">
                <a16:creationId xmlns:a16="http://schemas.microsoft.com/office/drawing/2014/main" id="{B72FA93D-6351-4620-8D21-FE0B8FAC1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472315"/>
              </p:ext>
            </p:extLst>
          </p:nvPr>
        </p:nvGraphicFramePr>
        <p:xfrm>
          <a:off x="6085720" y="3610279"/>
          <a:ext cx="5501325" cy="24936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1847">
                  <a:extLst>
                    <a:ext uri="{9D8B030D-6E8A-4147-A177-3AD203B41FA5}">
                      <a16:colId xmlns:a16="http://schemas.microsoft.com/office/drawing/2014/main" val="3176580669"/>
                    </a:ext>
                  </a:extLst>
                </a:gridCol>
                <a:gridCol w="3575613">
                  <a:extLst>
                    <a:ext uri="{9D8B030D-6E8A-4147-A177-3AD203B41FA5}">
                      <a16:colId xmlns:a16="http://schemas.microsoft.com/office/drawing/2014/main" val="401287234"/>
                    </a:ext>
                  </a:extLst>
                </a:gridCol>
                <a:gridCol w="1453865">
                  <a:extLst>
                    <a:ext uri="{9D8B030D-6E8A-4147-A177-3AD203B41FA5}">
                      <a16:colId xmlns:a16="http://schemas.microsoft.com/office/drawing/2014/main" val="2464440462"/>
                    </a:ext>
                  </a:extLst>
                </a:gridCol>
              </a:tblGrid>
              <a:tr h="329598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ลำดับ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หน่วยงาน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10314"/>
                  </a:ext>
                </a:extLst>
              </a:tr>
              <a:tr h="2289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โครงการพลังงานเพื่อเศรษฐกิจฐานราก อำเภอท่าลี่ (อบต.หนอง</a:t>
                      </a:r>
                      <a:r>
                        <a:rPr lang="th-TH" sz="1400" dirty="0" err="1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ผือ</a:t>
                      </a:r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จังหวัดเลย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62911"/>
                  </a:ext>
                </a:extLst>
              </a:tr>
              <a:tr h="2571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โครงการพลังงานเพื่อเศรษฐกิจฐานราก เทศบาลตำบลนาอาน จ.เลย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เทศบาลตำบลนาอาน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519"/>
                  </a:ext>
                </a:extLst>
              </a:tr>
              <a:tr h="2289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โครงการพลังงานเพื่อเศรษฐกิจฐานราก จ.เลย (ระบบสูบน้ำพลังงานแสงอาทิตย์)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อบต.บุฮม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769736"/>
                  </a:ext>
                </a:extLst>
              </a:tr>
              <a:tr h="2289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โครงการพลังงานเพื่อเศรษฐกิจฐานราก อำเภอเชียงคาน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ที่ทำการการปกครองอำเภอเชียงคาน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196876"/>
                  </a:ext>
                </a:extLst>
              </a:tr>
              <a:tr h="2289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โครงการพัฒนาธุรกิจผลิตอาหารสัตว์ชุมชนแบบครบวงจร โดยระบบสูบน้ำพลังงานแสงอาทิตย์บ่อบาดาล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สำนักงานปศุสัตว์จังหวัดเลย</a:t>
                      </a:r>
                      <a:endParaRPr lang="en-US" sz="14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223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7657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0">
            <a:extLst>
              <a:ext uri="{FF2B5EF4-FFF2-40B4-BE49-F238E27FC236}">
                <a16:creationId xmlns:a16="http://schemas.microsoft.com/office/drawing/2014/main" id="{6B879A17-3CFC-43D8-8CE3-F66E2FE2BC07}"/>
              </a:ext>
            </a:extLst>
          </p:cNvPr>
          <p:cNvSpPr txBox="1"/>
          <p:nvPr/>
        </p:nvSpPr>
        <p:spPr>
          <a:xfrm>
            <a:off x="4829699" y="132322"/>
            <a:ext cx="71917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โครงการที่</a:t>
            </a:r>
            <a:r>
              <a:rPr lang="th-TH" sz="2400" b="1" dirty="0">
                <a:solidFill>
                  <a:schemeClr val="dk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ขอรับการสนับสนุนจากเงิน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กองทุนเพื่อส่งเสริมการอนุรักษ์พลังงาน ปีงบประมาณ พ.ศ. 2564</a:t>
            </a:r>
            <a:endParaRPr lang="en-US" sz="2400" b="1" kern="1200" dirty="0">
              <a:solidFill>
                <a:schemeClr val="dk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C9090B44-094F-41FB-BC29-245BD105C336}"/>
              </a:ext>
            </a:extLst>
          </p:cNvPr>
          <p:cNvGrpSpPr/>
          <p:nvPr/>
        </p:nvGrpSpPr>
        <p:grpSpPr>
          <a:xfrm>
            <a:off x="232779" y="1136"/>
            <a:ext cx="3673591" cy="952532"/>
            <a:chOff x="3501849" y="167903"/>
            <a:chExt cx="5748810" cy="1759276"/>
          </a:xfrm>
        </p:grpSpPr>
        <p:pic>
          <p:nvPicPr>
            <p:cNvPr id="35" name="รูปภาพ 34">
              <a:extLst>
                <a:ext uri="{FF2B5EF4-FFF2-40B4-BE49-F238E27FC236}">
                  <a16:creationId xmlns:a16="http://schemas.microsoft.com/office/drawing/2014/main" id="{DC741EAA-0BE7-486B-AFA0-5F032A802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608" y="167903"/>
              <a:ext cx="3167051" cy="17592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18FF096C-4E8A-43EE-BB72-5F6755EBB1B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333" y="392769"/>
              <a:ext cx="1004275" cy="1187440"/>
            </a:xfrm>
            <a:prstGeom prst="rect">
              <a:avLst/>
            </a:prstGeom>
          </p:spPr>
        </p:pic>
        <p:pic>
          <p:nvPicPr>
            <p:cNvPr id="37" name="รูปภาพ 36">
              <a:extLst>
                <a:ext uri="{FF2B5EF4-FFF2-40B4-BE49-F238E27FC236}">
                  <a16:creationId xmlns:a16="http://schemas.microsoft.com/office/drawing/2014/main" id="{81A2867B-F26B-40F5-BD86-FA7E8C921C0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849" y="348097"/>
              <a:ext cx="1258292" cy="13988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Group 33">
            <a:extLst>
              <a:ext uri="{FF2B5EF4-FFF2-40B4-BE49-F238E27FC236}">
                <a16:creationId xmlns:a16="http://schemas.microsoft.com/office/drawing/2014/main" id="{7C8873B4-18A7-4887-8C19-96DF5D0C8A6A}"/>
              </a:ext>
            </a:extLst>
          </p:cNvPr>
          <p:cNvGrpSpPr/>
          <p:nvPr/>
        </p:nvGrpSpPr>
        <p:grpSpPr>
          <a:xfrm>
            <a:off x="0" y="1902578"/>
            <a:ext cx="10158208" cy="3208204"/>
            <a:chOff x="1621107" y="1810927"/>
            <a:chExt cx="7505463" cy="3645324"/>
          </a:xfrm>
        </p:grpSpPr>
        <p:grpSp>
          <p:nvGrpSpPr>
            <p:cNvPr id="77" name="Group 70">
              <a:extLst>
                <a:ext uri="{FF2B5EF4-FFF2-40B4-BE49-F238E27FC236}">
                  <a16:creationId xmlns:a16="http://schemas.microsoft.com/office/drawing/2014/main" id="{04636B6D-EEE1-41B2-9F56-B670046F4AA4}"/>
                </a:ext>
              </a:extLst>
            </p:cNvPr>
            <p:cNvGrpSpPr/>
            <p:nvPr/>
          </p:nvGrpSpPr>
          <p:grpSpPr>
            <a:xfrm>
              <a:off x="2290962" y="1810927"/>
              <a:ext cx="6835608" cy="2261358"/>
              <a:chOff x="-2851818" y="1658245"/>
              <a:chExt cx="6960131" cy="1991972"/>
            </a:xfrm>
          </p:grpSpPr>
          <p:sp>
            <p:nvSpPr>
              <p:cNvPr id="80" name="TextBox 73">
                <a:extLst>
                  <a:ext uri="{FF2B5EF4-FFF2-40B4-BE49-F238E27FC236}">
                    <a16:creationId xmlns:a16="http://schemas.microsoft.com/office/drawing/2014/main" id="{4AAA1760-1CE1-431D-B6C2-E016D830A9A0}"/>
                  </a:ext>
                </a:extLst>
              </p:cNvPr>
              <p:cNvSpPr txBox="1"/>
              <p:nvPr/>
            </p:nvSpPr>
            <p:spPr>
              <a:xfrm>
                <a:off x="-2851818" y="3126529"/>
                <a:ext cx="6960131" cy="523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th-TH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ไม่มีเอกสารสิทธิ์ทำกินเนื่องจากเป็นพื้นที่ป่าสงวน</a:t>
                </a:r>
              </a:p>
            </p:txBody>
          </p:sp>
          <p:pic>
            <p:nvPicPr>
              <p:cNvPr id="81" name="Picture 4" descr="สมาชิก กลุ่ม ผู้คน - กราฟิกแบบเวกเตอร์ฟรีบน Pixabay">
                <a:extLst>
                  <a:ext uri="{FF2B5EF4-FFF2-40B4-BE49-F238E27FC236}">
                    <a16:creationId xmlns:a16="http://schemas.microsoft.com/office/drawing/2014/main" id="{27371415-034A-4470-9C73-6ECD8B56D5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0276" y="1658245"/>
                <a:ext cx="1798037" cy="8156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4" name="TextBox 68">
              <a:extLst>
                <a:ext uri="{FF2B5EF4-FFF2-40B4-BE49-F238E27FC236}">
                  <a16:creationId xmlns:a16="http://schemas.microsoft.com/office/drawing/2014/main" id="{DCA99AA2-D47A-4A85-AA88-FB61B5D6A708}"/>
                </a:ext>
              </a:extLst>
            </p:cNvPr>
            <p:cNvSpPr txBox="1"/>
            <p:nvPr/>
          </p:nvSpPr>
          <p:spPr>
            <a:xfrm>
              <a:off x="1621107" y="4861742"/>
              <a:ext cx="7115476" cy="594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Ø"/>
              </a:pPr>
              <a:r>
                <a:rPr lang="th-TH" sz="2800" dirty="0">
                  <a:latin typeface="TH Sarabun New" panose="020B0500040200020003" charset="-34"/>
                  <a:cs typeface="TH Sarabun New" panose="020B0500040200020003" charset="-34"/>
                </a:rPr>
                <a:t>อัตราการไหลของน้ำบ่อบาดาลน้อยกว่า </a:t>
              </a:r>
              <a:r>
                <a:rPr lang="en-US" sz="2800" dirty="0">
                  <a:latin typeface="TH Sarabun New" panose="020B0500040200020003" charset="-34"/>
                  <a:cs typeface="TH Sarabun New" panose="020B0500040200020003" charset="-34"/>
                </a:rPr>
                <a:t>600 </a:t>
              </a:r>
              <a:r>
                <a:rPr lang="th-TH" sz="2800" dirty="0">
                  <a:latin typeface="TH Sarabun New" panose="020B0500040200020003" charset="-34"/>
                  <a:cs typeface="TH Sarabun New" panose="020B0500040200020003" charset="-34"/>
                </a:rPr>
                <a:t>ลบ.ม./เดือน หรือ 20 ลบ.ม./วัน</a:t>
              </a:r>
            </a:p>
          </p:txBody>
        </p:sp>
      </p:grpSp>
      <p:sp>
        <p:nvSpPr>
          <p:cNvPr id="87" name="กล่องข้อความ 32">
            <a:extLst>
              <a:ext uri="{FF2B5EF4-FFF2-40B4-BE49-F238E27FC236}">
                <a16:creationId xmlns:a16="http://schemas.microsoft.com/office/drawing/2014/main" id="{9E63E668-F1AB-4209-ADAC-521247576D59}"/>
              </a:ext>
            </a:extLst>
          </p:cNvPr>
          <p:cNvSpPr txBox="1"/>
          <p:nvPr/>
        </p:nvSpPr>
        <p:spPr>
          <a:xfrm>
            <a:off x="442726" y="1071041"/>
            <a:ext cx="9251598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anose="020B0500040200020003" charset="-34"/>
                <a:cs typeface="TH Sarabun New" panose="020B0500040200020003" charset="-34"/>
              </a:rPr>
              <a:t>ข้อคิดเห็นจากกองทุนฯ ที่โครงการที่ไม่ผ่านการอนุมัติ จากกองทุนฯ ประจำปีงบประมาณ </a:t>
            </a:r>
            <a:r>
              <a:rPr lang="en-US" b="1" dirty="0">
                <a:latin typeface="TH Sarabun New" panose="020B0500040200020003" charset="-34"/>
                <a:cs typeface="TH Sarabun New" panose="020B0500040200020003" charset="-34"/>
              </a:rPr>
              <a:t>2564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9AA5AA8-6774-4D44-9D14-A88E476E47C3}"/>
              </a:ext>
            </a:extLst>
          </p:cNvPr>
          <p:cNvSpPr txBox="1"/>
          <p:nvPr/>
        </p:nvSpPr>
        <p:spPr>
          <a:xfrm>
            <a:off x="465983" y="2907998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ระบบอบแห้งพลังงานแสงอาทิตย์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B18F3372-C5B8-40E3-894C-4AB96AF3CA32}"/>
              </a:ext>
            </a:extLst>
          </p:cNvPr>
          <p:cNvSpPr txBox="1"/>
          <p:nvPr/>
        </p:nvSpPr>
        <p:spPr>
          <a:xfrm>
            <a:off x="442726" y="4046413"/>
            <a:ext cx="4286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ระบบสูบน้ำพลังงานแสงอาทิตย์ บ่อบาดาล</a:t>
            </a:r>
          </a:p>
        </p:txBody>
      </p:sp>
      <p:sp>
        <p:nvSpPr>
          <p:cNvPr id="32" name="TextBox 68">
            <a:extLst>
              <a:ext uri="{FF2B5EF4-FFF2-40B4-BE49-F238E27FC236}">
                <a16:creationId xmlns:a16="http://schemas.microsoft.com/office/drawing/2014/main" id="{16677CA9-A356-4001-83AC-089FC5293A0E}"/>
              </a:ext>
            </a:extLst>
          </p:cNvPr>
          <p:cNvSpPr txBox="1"/>
          <p:nvPr/>
        </p:nvSpPr>
        <p:spPr>
          <a:xfrm>
            <a:off x="-908823" y="5173885"/>
            <a:ext cx="9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h-TH" dirty="0">
                <a:latin typeface="TH Sarabun New" panose="020B0500040200020003" charset="-34"/>
                <a:cs typeface="TH Sarabun New" panose="020B0500040200020003" charset="-34"/>
              </a:rPr>
              <a:t>จำนวนผู้ใช้ประโยชน์ น้อยกว่า 7 ราย พื้นที่น้อยกว่า 15 ไร่</a:t>
            </a:r>
            <a:endParaRPr lang="th-TH" sz="2800" dirty="0">
              <a:latin typeface="TH Sarabun New" panose="020B0500040200020003" charset="-34"/>
              <a:cs typeface="TH Sarabun New" panose="020B0500040200020003" charset="-34"/>
            </a:endParaRPr>
          </a:p>
        </p:txBody>
      </p:sp>
      <p:sp>
        <p:nvSpPr>
          <p:cNvPr id="17" name="TextBox 68">
            <a:extLst>
              <a:ext uri="{FF2B5EF4-FFF2-40B4-BE49-F238E27FC236}">
                <a16:creationId xmlns:a16="http://schemas.microsoft.com/office/drawing/2014/main" id="{92B1BF44-920E-4190-AC99-E0BEE631D314}"/>
              </a:ext>
            </a:extLst>
          </p:cNvPr>
          <p:cNvSpPr txBox="1"/>
          <p:nvPr/>
        </p:nvSpPr>
        <p:spPr>
          <a:xfrm>
            <a:off x="-251875" y="5697105"/>
            <a:ext cx="9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h-TH" dirty="0">
                <a:latin typeface="TH Sarabun New" panose="020B0500040200020003" charset="-34"/>
                <a:cs typeface="TH Sarabun New" panose="020B0500040200020003" charset="-34"/>
              </a:rPr>
              <a:t>หนังสือใบอนุญาตใช้น้ำบาดาล นบ.5 ออกให้หลังวันที่ 31 ธันวาคม 2563</a:t>
            </a:r>
            <a:endParaRPr lang="th-TH" sz="2800" dirty="0">
              <a:latin typeface="TH Sarabun New" panose="020B0500040200020003" charset="-34"/>
              <a:cs typeface="TH Sarabun New" panose="020B0500040200020003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7BA9CD4F-6A94-41DA-B8B9-CF4E65461F97}"/>
              </a:ext>
            </a:extLst>
          </p:cNvPr>
          <p:cNvSpPr txBox="1"/>
          <p:nvPr/>
        </p:nvSpPr>
        <p:spPr>
          <a:xfrm>
            <a:off x="465983" y="1772370"/>
            <a:ext cx="4602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ระบบสูบน้ำพลังงานแสงอาทิตย์ แบบเคลื่อนที่</a:t>
            </a:r>
          </a:p>
        </p:txBody>
      </p:sp>
      <p:sp>
        <p:nvSpPr>
          <p:cNvPr id="19" name="TextBox 73">
            <a:extLst>
              <a:ext uri="{FF2B5EF4-FFF2-40B4-BE49-F238E27FC236}">
                <a16:creationId xmlns:a16="http://schemas.microsoft.com/office/drawing/2014/main" id="{04F526FC-72C5-4E30-B517-B0504A91380F}"/>
              </a:ext>
            </a:extLst>
          </p:cNvPr>
          <p:cNvSpPr txBox="1"/>
          <p:nvPr/>
        </p:nvSpPr>
        <p:spPr>
          <a:xfrm>
            <a:off x="906610" y="2341613"/>
            <a:ext cx="9251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จำนวนผู้ใช้ประโยชน์ น้อยกว่า 3 ราย</a:t>
            </a:r>
          </a:p>
        </p:txBody>
      </p:sp>
    </p:spTree>
    <p:extLst>
      <p:ext uri="{BB962C8B-B14F-4D97-AF65-F5344CB8AC3E}">
        <p14:creationId xmlns:p14="http://schemas.microsoft.com/office/powerpoint/2010/main" val="24074613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ttps://www.freeppt7.com">
  <a:themeElements>
    <a:clrScheme name="自定义 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54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26944</TotalTime>
  <Words>5304</Words>
  <Application>Microsoft Office PowerPoint</Application>
  <PresentationFormat>แบบจอกว้าง</PresentationFormat>
  <Paragraphs>697</Paragraphs>
  <Slides>40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5</vt:i4>
      </vt:variant>
      <vt:variant>
        <vt:lpstr>ชื่อเรื่องสไลด์</vt:lpstr>
      </vt:variant>
      <vt:variant>
        <vt:i4>40</vt:i4>
      </vt:variant>
    </vt:vector>
  </HeadingPairs>
  <TitlesOfParts>
    <vt:vector size="58" baseType="lpstr">
      <vt:lpstr>Arial</vt:lpstr>
      <vt:lpstr>Barlow</vt:lpstr>
      <vt:lpstr>Calibri</vt:lpstr>
      <vt:lpstr>Calibri Light</vt:lpstr>
      <vt:lpstr>Century Gothic</vt:lpstr>
      <vt:lpstr>Dillenia New</vt:lpstr>
      <vt:lpstr>EucrosiaUPC</vt:lpstr>
      <vt:lpstr>Symbol</vt:lpstr>
      <vt:lpstr>Tahoma</vt:lpstr>
      <vt:lpstr>TH Sarabun New</vt:lpstr>
      <vt:lpstr>TH SarabunIT๙</vt:lpstr>
      <vt:lpstr>TH SarabunPSK</vt:lpstr>
      <vt:lpstr>Wingdings</vt:lpstr>
      <vt:lpstr>1_ชุดรูปแบบของ Office</vt:lpstr>
      <vt:lpstr>https://www.freeppt7.com</vt:lpstr>
      <vt:lpstr>ธีมของ Office</vt:lpstr>
      <vt:lpstr>1_ธีมของ Office</vt:lpstr>
      <vt:lpstr>3_ชุดรูปแบบของ Office</vt:lpstr>
      <vt:lpstr>ประชุมแจ้งแนวทางปฏิบัติสำหรับขอรับการสนับสนุนเงินกองทุนเพื่อส่งเสริมการอนุรักษ์พลังงาน           ภายใต้กลุ่มงานส่งเสริมอนุรักษ์พลังงานและพลังงานทดแทนเศรษฐกิจฐานราก ปีงบประมาณ พ.ศ.2565</vt:lpstr>
      <vt:lpstr>ระเบียบวาระการประชุม ประชุมแจ้งแนวทางปฏิบัติสำหรับขอรับการสนับสนุนเงินกองทุนเพื่อส่งเสริมการอนุรักษ์พลังงานภายใต้กลุ่มงานส่งเสริมอนุรักษ์พลังงานและพลังงานทดแทนเศรษฐกิจฐานราก ปีงบประมาณ พ.ศ.2565 วันพุธที่ 2 มีนาคม 2565 ณ ห้องประชุมศรีสองรัก ชั้น 5 ศาลากลางจังหวัดเลย (หลังใหม่) </vt:lpstr>
      <vt:lpstr>ระเบียบวาระการประชุม ประชุมแจ้งแนวทางปฏิบัติสำหรับขอรับการสนับสนุนเงินกองทุนเพื่อส่งเสริมการอนุรักษ์พลังงานภายใต้กลุ่มงานส่งเสริมอนุรักษ์พลังงานและพลังงานทดแทนเศรษฐกิจฐานราก ปีงบประมาณ พ.ศ.2565 วันพุธที่ 2 มีนาคม 2565 ณ ห้องประชุมศรีสองรัก ชั้น 5 ศาลากลางจังหวัดเลย (หลังใหม่) </vt:lpstr>
      <vt:lpstr>ระเบียบวาระที่ 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ระเบียบวาระที่ 4 เพื่อพิจารณา</vt:lpstr>
      <vt:lpstr>ระเบียบวาระที่ 5 เรื่องอื่นๆ (ถ้ามี)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ตัวอย่าง ใบรับแจ้งการประกอบกิจการควบคุมประเภทที่ 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ตัวอย่างใบอนุญาต แบบ ธพ.น 2</vt:lpstr>
      <vt:lpstr>งานนำเสนอ PowerPoint</vt:lpstr>
      <vt:lpstr>กลุ่มไลน์ประสานงาน การยื่นข้อเสนอโครงการ ปีงบประมาณ 2565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Nitiya Klaimuang</cp:lastModifiedBy>
  <cp:revision>1667</cp:revision>
  <cp:lastPrinted>2022-03-01T12:31:59Z</cp:lastPrinted>
  <dcterms:created xsi:type="dcterms:W3CDTF">2018-08-27T04:06:32Z</dcterms:created>
  <dcterms:modified xsi:type="dcterms:W3CDTF">2022-03-02T00:17:04Z</dcterms:modified>
</cp:coreProperties>
</file>